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30"/>
  </p:notesMasterIdLst>
  <p:handoutMasterIdLst>
    <p:handoutMasterId r:id="rId31"/>
  </p:handoutMasterIdLst>
  <p:sldIdLst>
    <p:sldId id="292" r:id="rId5"/>
    <p:sldId id="2134959144" r:id="rId6"/>
    <p:sldId id="357" r:id="rId7"/>
    <p:sldId id="335" r:id="rId8"/>
    <p:sldId id="337" r:id="rId9"/>
    <p:sldId id="2134959146" r:id="rId10"/>
    <p:sldId id="2134959178" r:id="rId11"/>
    <p:sldId id="346" r:id="rId12"/>
    <p:sldId id="2134959140" r:id="rId13"/>
    <p:sldId id="2134959165" r:id="rId14"/>
    <p:sldId id="2096975434" r:id="rId15"/>
    <p:sldId id="312" r:id="rId16"/>
    <p:sldId id="347" r:id="rId17"/>
    <p:sldId id="348" r:id="rId18"/>
    <p:sldId id="2134959214" r:id="rId19"/>
    <p:sldId id="2134959208" r:id="rId20"/>
    <p:sldId id="2134959215" r:id="rId21"/>
    <p:sldId id="2134959219" r:id="rId22"/>
    <p:sldId id="2134959210" r:id="rId23"/>
    <p:sldId id="2134959216" r:id="rId24"/>
    <p:sldId id="2134959192" r:id="rId25"/>
    <p:sldId id="2134959217" r:id="rId26"/>
    <p:sldId id="345" r:id="rId27"/>
    <p:sldId id="2134959213" r:id="rId28"/>
    <p:sldId id="293" r:id="rId29"/>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FFFD"/>
    <a:srgbClr val="C1F7F1"/>
    <a:srgbClr val="003773"/>
    <a:srgbClr val="E98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22" autoAdjust="0"/>
    <p:restoredTop sz="94639" autoAdjust="0"/>
  </p:normalViewPr>
  <p:slideViewPr>
    <p:cSldViewPr snapToGrid="0">
      <p:cViewPr varScale="1">
        <p:scale>
          <a:sx n="87" d="100"/>
          <a:sy n="87" d="100"/>
        </p:scale>
        <p:origin x="200" y="768"/>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oglio_di_lavoro_di_Microsoft_Excel.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oglio_di_lavoro_di_Microsoft_Excel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oglio_di_lavoro_di_Microsoft_Excel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59692272034374"/>
          <c:y val="5.6133363549718006E-2"/>
          <c:w val="0.68612011096348136"/>
          <c:h val="0.91493224318938504"/>
        </c:manualLayout>
      </c:layout>
      <c:doughnutChart>
        <c:varyColors val="1"/>
        <c:ser>
          <c:idx val="0"/>
          <c:order val="0"/>
          <c:tx>
            <c:strRef>
              <c:f>Sheet1!$B$1</c:f>
              <c:strCache>
                <c:ptCount val="1"/>
                <c:pt idx="0">
                  <c:v>Column1</c:v>
                </c:pt>
              </c:strCache>
            </c:strRef>
          </c:tx>
          <c:spPr>
            <a:solidFill>
              <a:schemeClr val="accent5"/>
            </a:solidFill>
            <a:ln>
              <a:noFill/>
            </a:ln>
          </c:spPr>
          <c:dPt>
            <c:idx val="0"/>
            <c:bubble3D val="0"/>
            <c:spPr>
              <a:solidFill>
                <a:srgbClr val="001965"/>
              </a:solidFill>
              <a:ln w="19050">
                <a:noFill/>
              </a:ln>
              <a:effectLst/>
            </c:spPr>
            <c:extLst>
              <c:ext xmlns:c16="http://schemas.microsoft.com/office/drawing/2014/chart" uri="{C3380CC4-5D6E-409C-BE32-E72D297353CC}">
                <c16:uniqueId val="{00000001-CD8D-4215-BAC1-847D11F002E6}"/>
              </c:ext>
            </c:extLst>
          </c:dPt>
          <c:dPt>
            <c:idx val="1"/>
            <c:bubble3D val="0"/>
            <c:spPr>
              <a:solidFill>
                <a:schemeClr val="accent5"/>
              </a:solidFill>
              <a:ln w="19050">
                <a:noFill/>
              </a:ln>
              <a:effectLst/>
            </c:spPr>
            <c:extLst>
              <c:ext xmlns:c16="http://schemas.microsoft.com/office/drawing/2014/chart" uri="{C3380CC4-5D6E-409C-BE32-E72D297353CC}">
                <c16:uniqueId val="{00000003-CD8D-4215-BAC1-847D11F002E6}"/>
              </c:ext>
            </c:extLst>
          </c:dPt>
          <c:cat>
            <c:numRef>
              <c:f>Sheet1!$A$2:$A$3</c:f>
              <c:numCache>
                <c:formatCode>General</c:formatCode>
                <c:ptCount val="2"/>
              </c:numCache>
            </c:num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CD8D-4215-BAC1-847D11F002E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175148797584769"/>
          <c:y val="5.6133363549718006E-2"/>
          <c:w val="0.68374583071082651"/>
          <c:h val="0.91493227549109812"/>
        </c:manualLayout>
      </c:layout>
      <c:doughnutChart>
        <c:varyColors val="1"/>
        <c:ser>
          <c:idx val="0"/>
          <c:order val="0"/>
          <c:tx>
            <c:strRef>
              <c:f>Sheet1!$B$1</c:f>
              <c:strCache>
                <c:ptCount val="1"/>
                <c:pt idx="0">
                  <c:v>Column1</c:v>
                </c:pt>
              </c:strCache>
            </c:strRef>
          </c:tx>
          <c:spPr>
            <a:ln>
              <a:noFill/>
            </a:ln>
          </c:spPr>
          <c:dPt>
            <c:idx val="0"/>
            <c:bubble3D val="0"/>
            <c:spPr>
              <a:solidFill>
                <a:srgbClr val="005AD2"/>
              </a:solidFill>
              <a:ln w="19050">
                <a:noFill/>
              </a:ln>
              <a:effectLst/>
            </c:spPr>
            <c:extLst>
              <c:ext xmlns:c16="http://schemas.microsoft.com/office/drawing/2014/chart" uri="{C3380CC4-5D6E-409C-BE32-E72D297353CC}">
                <c16:uniqueId val="{00000001-C227-41C4-AD1F-7CB2E9A9E5C3}"/>
              </c:ext>
            </c:extLst>
          </c:dPt>
          <c:dPt>
            <c:idx val="1"/>
            <c:bubble3D val="0"/>
            <c:spPr>
              <a:solidFill>
                <a:schemeClr val="accent4"/>
              </a:solidFill>
              <a:ln w="19050">
                <a:noFill/>
              </a:ln>
              <a:effectLst/>
            </c:spPr>
            <c:extLst>
              <c:ext xmlns:c16="http://schemas.microsoft.com/office/drawing/2014/chart" uri="{C3380CC4-5D6E-409C-BE32-E72D297353CC}">
                <c16:uniqueId val="{00000003-C227-41C4-AD1F-7CB2E9A9E5C3}"/>
              </c:ext>
            </c:extLst>
          </c:dPt>
          <c:cat>
            <c:numRef>
              <c:f>Sheet1!$A$2:$A$3</c:f>
              <c:numCache>
                <c:formatCode>General</c:formatCode>
                <c:ptCount val="2"/>
              </c:numCache>
            </c:numRef>
          </c:cat>
          <c:val>
            <c:numRef>
              <c:f>Sheet1!$B$2:$B$3</c:f>
              <c:numCache>
                <c:formatCode>General</c:formatCode>
                <c:ptCount val="2"/>
                <c:pt idx="0">
                  <c:v>88</c:v>
                </c:pt>
                <c:pt idx="1">
                  <c:v>12</c:v>
                </c:pt>
              </c:numCache>
            </c:numRef>
          </c:val>
          <c:extLst>
            <c:ext xmlns:c16="http://schemas.microsoft.com/office/drawing/2014/chart" uri="{C3380CC4-5D6E-409C-BE32-E72D297353CC}">
              <c16:uniqueId val="{00000004-C227-41C4-AD1F-7CB2E9A9E5C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960686439970643"/>
          <c:y val="5.14008667871294E-2"/>
          <c:w val="0.66078654218655319"/>
          <c:h val="0.89719826642574119"/>
        </c:manualLayout>
      </c:layout>
      <c:doughnutChart>
        <c:varyColors val="1"/>
        <c:ser>
          <c:idx val="0"/>
          <c:order val="0"/>
          <c:tx>
            <c:strRef>
              <c:f>Sheet1!$B$1</c:f>
              <c:strCache>
                <c:ptCount val="1"/>
                <c:pt idx="0">
                  <c:v>Column1</c:v>
                </c:pt>
              </c:strCache>
            </c:strRef>
          </c:tx>
          <c:spPr>
            <a:ln>
              <a:noFill/>
            </a:ln>
          </c:spPr>
          <c:dPt>
            <c:idx val="0"/>
            <c:bubble3D val="0"/>
            <c:spPr>
              <a:solidFill>
                <a:srgbClr val="2A918B"/>
              </a:solidFill>
              <a:ln w="19050">
                <a:noFill/>
              </a:ln>
              <a:effectLst/>
            </c:spPr>
            <c:extLst>
              <c:ext xmlns:c16="http://schemas.microsoft.com/office/drawing/2014/chart" uri="{C3380CC4-5D6E-409C-BE32-E72D297353CC}">
                <c16:uniqueId val="{00000001-22AA-48D1-AEB2-EAFC72BEF5D0}"/>
              </c:ext>
            </c:extLst>
          </c:dPt>
          <c:dPt>
            <c:idx val="1"/>
            <c:bubble3D val="0"/>
            <c:spPr>
              <a:solidFill>
                <a:schemeClr val="accent4"/>
              </a:solidFill>
              <a:ln w="19050">
                <a:noFill/>
              </a:ln>
              <a:effectLst/>
            </c:spPr>
            <c:extLst>
              <c:ext xmlns:c16="http://schemas.microsoft.com/office/drawing/2014/chart" uri="{C3380CC4-5D6E-409C-BE32-E72D297353CC}">
                <c16:uniqueId val="{00000003-22AA-48D1-AEB2-EAFC72BEF5D0}"/>
              </c:ext>
            </c:extLst>
          </c:dPt>
          <c:cat>
            <c:numRef>
              <c:f>Sheet1!$A$2:$A$3</c:f>
              <c:numCache>
                <c:formatCode>General</c:formatCode>
                <c:ptCount val="2"/>
              </c:numCache>
            </c:numRef>
          </c:cat>
          <c:val>
            <c:numRef>
              <c:f>Sheet1!$B$2:$B$3</c:f>
              <c:numCache>
                <c:formatCode>General</c:formatCode>
                <c:ptCount val="2"/>
                <c:pt idx="0">
                  <c:v>65</c:v>
                </c:pt>
                <c:pt idx="1">
                  <c:v>35</c:v>
                </c:pt>
              </c:numCache>
            </c:numRef>
          </c:val>
          <c:extLst>
            <c:ext xmlns:c16="http://schemas.microsoft.com/office/drawing/2014/chart" uri="{C3380CC4-5D6E-409C-BE32-E72D297353CC}">
              <c16:uniqueId val="{00000004-22AA-48D1-AEB2-EAFC72BEF5D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519581-2756-47B4-9530-C347D1E31B5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it-IT"/>
        </a:p>
      </dgm:t>
    </dgm:pt>
    <dgm:pt modelId="{ECB590AD-D48D-4C6C-9C67-A3FF9B18872B}">
      <dgm:prSet phldrT="[Testo]" custT="1"/>
      <dgm:spPr/>
      <dgm:t>
        <a:bodyPr/>
        <a:lstStyle/>
        <a:p>
          <a:r>
            <a:rPr lang="it-IT" sz="2800" i="1" dirty="0">
              <a:solidFill>
                <a:schemeClr val="tx2"/>
              </a:solidFill>
            </a:rPr>
            <a:t>Il 50-80% dei bambini obesi diventa un adulto obeso</a:t>
          </a:r>
        </a:p>
      </dgm:t>
    </dgm:pt>
    <dgm:pt modelId="{15D032F1-705B-4838-B27D-6A9F99D7841E}" type="parTrans" cxnId="{706C9ACC-BE54-4E74-8EDD-A3A0F76A25B4}">
      <dgm:prSet/>
      <dgm:spPr/>
      <dgm:t>
        <a:bodyPr/>
        <a:lstStyle/>
        <a:p>
          <a:endParaRPr lang="it-IT"/>
        </a:p>
      </dgm:t>
    </dgm:pt>
    <dgm:pt modelId="{BEF998F2-C0EB-420F-AF62-D2945BC64E3D}" type="sibTrans" cxnId="{706C9ACC-BE54-4E74-8EDD-A3A0F76A25B4}">
      <dgm:prSet/>
      <dgm:spPr/>
      <dgm:t>
        <a:bodyPr/>
        <a:lstStyle/>
        <a:p>
          <a:endParaRPr lang="it-IT"/>
        </a:p>
      </dgm:t>
    </dgm:pt>
    <dgm:pt modelId="{EAC34CCB-B450-491B-A0AC-BD5100047F5C}">
      <dgm:prSet phldrT="[Testo]" custT="1"/>
      <dgm:spPr/>
      <dgm:t>
        <a:bodyPr/>
        <a:lstStyle/>
        <a:p>
          <a:pPr algn="ctr"/>
          <a:r>
            <a:rPr lang="it-IT" sz="2800" i="1" dirty="0">
              <a:solidFill>
                <a:schemeClr val="tx2"/>
              </a:solidFill>
            </a:rPr>
            <a:t>Se un bambino obeso riduce il suo peso può divenire un adulto non obeso</a:t>
          </a:r>
        </a:p>
      </dgm:t>
    </dgm:pt>
    <dgm:pt modelId="{B43AFD01-42AC-4AC4-AB96-D0F5794890B1}" type="parTrans" cxnId="{DD011F7C-9986-4110-92BA-FA87278C9865}">
      <dgm:prSet/>
      <dgm:spPr/>
      <dgm:t>
        <a:bodyPr/>
        <a:lstStyle/>
        <a:p>
          <a:endParaRPr lang="it-IT"/>
        </a:p>
      </dgm:t>
    </dgm:pt>
    <dgm:pt modelId="{8D70381B-0145-4575-8DE8-E4E6D9387F0E}" type="sibTrans" cxnId="{DD011F7C-9986-4110-92BA-FA87278C9865}">
      <dgm:prSet/>
      <dgm:spPr/>
      <dgm:t>
        <a:bodyPr/>
        <a:lstStyle/>
        <a:p>
          <a:endParaRPr lang="it-IT"/>
        </a:p>
      </dgm:t>
    </dgm:pt>
    <dgm:pt modelId="{A1A376D5-22F2-4FF5-8265-FA604952D2A5}" type="pres">
      <dgm:prSet presAssocID="{7E519581-2756-47B4-9530-C347D1E31B5B}" presName="compositeShape" presStyleCnt="0">
        <dgm:presLayoutVars>
          <dgm:chMax val="2"/>
          <dgm:dir/>
          <dgm:resizeHandles val="exact"/>
        </dgm:presLayoutVars>
      </dgm:prSet>
      <dgm:spPr/>
    </dgm:pt>
    <dgm:pt modelId="{0980514D-1959-41B2-8BDF-798638D5BBDE}" type="pres">
      <dgm:prSet presAssocID="{7E519581-2756-47B4-9530-C347D1E31B5B}" presName="divider" presStyleLbl="fgShp" presStyleIdx="0" presStyleCnt="1"/>
      <dgm:spPr>
        <a:ln>
          <a:solidFill>
            <a:schemeClr val="tx2"/>
          </a:solidFill>
        </a:ln>
      </dgm:spPr>
    </dgm:pt>
    <dgm:pt modelId="{3C070EE1-7C9E-4BAA-849F-7BB2BB5DF1EE}" type="pres">
      <dgm:prSet presAssocID="{ECB590AD-D48D-4C6C-9C67-A3FF9B18872B}" presName="downArrow" presStyleLbl="node1" presStyleIdx="0" presStyleCnt="2" custScaleX="53022" custScaleY="64104" custLinFactNeighborX="-42495" custLinFactNeighborY="-36316"/>
      <dgm:spPr>
        <a:solidFill>
          <a:schemeClr val="tx2"/>
        </a:solidFill>
      </dgm:spPr>
    </dgm:pt>
    <dgm:pt modelId="{6FF20F43-2CED-4D4F-9BEA-BD829AA6D528}" type="pres">
      <dgm:prSet presAssocID="{ECB590AD-D48D-4C6C-9C67-A3FF9B18872B}" presName="downArrowText" presStyleLbl="revTx" presStyleIdx="0" presStyleCnt="2" custScaleX="177156" custScaleY="59318" custLinFactNeighborX="23110" custLinFactNeighborY="-39176">
        <dgm:presLayoutVars>
          <dgm:bulletEnabled val="1"/>
        </dgm:presLayoutVars>
      </dgm:prSet>
      <dgm:spPr/>
    </dgm:pt>
    <dgm:pt modelId="{5FF0A4F7-27A9-4B2C-8E41-E9491BD30A74}" type="pres">
      <dgm:prSet presAssocID="{EAC34CCB-B450-491B-A0AC-BD5100047F5C}" presName="upArrow" presStyleLbl="node1" presStyleIdx="1" presStyleCnt="2" custScaleX="67352" custScaleY="66724" custLinFactNeighborX="41303" custLinFactNeighborY="19564"/>
      <dgm:spPr>
        <a:solidFill>
          <a:schemeClr val="tx2"/>
        </a:solidFill>
      </dgm:spPr>
    </dgm:pt>
    <dgm:pt modelId="{140ED105-E4AD-46D0-8B50-E9B7871B7C18}" type="pres">
      <dgm:prSet presAssocID="{EAC34CCB-B450-491B-A0AC-BD5100047F5C}" presName="upArrowText" presStyleLbl="revTx" presStyleIdx="1" presStyleCnt="2" custScaleX="193750" custScaleY="62159" custLinFactNeighborY="8853">
        <dgm:presLayoutVars>
          <dgm:bulletEnabled val="1"/>
        </dgm:presLayoutVars>
      </dgm:prSet>
      <dgm:spPr/>
    </dgm:pt>
  </dgm:ptLst>
  <dgm:cxnLst>
    <dgm:cxn modelId="{281C960F-9FB0-43AB-A30A-E8784AAD8F85}" type="presOf" srcId="{7E519581-2756-47B4-9530-C347D1E31B5B}" destId="{A1A376D5-22F2-4FF5-8265-FA604952D2A5}" srcOrd="0" destOrd="0" presId="urn:microsoft.com/office/officeart/2005/8/layout/arrow3"/>
    <dgm:cxn modelId="{096CE13C-D741-4C3D-B85B-0826156D487B}" type="presOf" srcId="{EAC34CCB-B450-491B-A0AC-BD5100047F5C}" destId="{140ED105-E4AD-46D0-8B50-E9B7871B7C18}" srcOrd="0" destOrd="0" presId="urn:microsoft.com/office/officeart/2005/8/layout/arrow3"/>
    <dgm:cxn modelId="{DD011F7C-9986-4110-92BA-FA87278C9865}" srcId="{7E519581-2756-47B4-9530-C347D1E31B5B}" destId="{EAC34CCB-B450-491B-A0AC-BD5100047F5C}" srcOrd="1" destOrd="0" parTransId="{B43AFD01-42AC-4AC4-AB96-D0F5794890B1}" sibTransId="{8D70381B-0145-4575-8DE8-E4E6D9387F0E}"/>
    <dgm:cxn modelId="{7F723BBB-B7CF-499E-A04B-AA6C353676A9}" type="presOf" srcId="{ECB590AD-D48D-4C6C-9C67-A3FF9B18872B}" destId="{6FF20F43-2CED-4D4F-9BEA-BD829AA6D528}" srcOrd="0" destOrd="0" presId="urn:microsoft.com/office/officeart/2005/8/layout/arrow3"/>
    <dgm:cxn modelId="{706C9ACC-BE54-4E74-8EDD-A3A0F76A25B4}" srcId="{7E519581-2756-47B4-9530-C347D1E31B5B}" destId="{ECB590AD-D48D-4C6C-9C67-A3FF9B18872B}" srcOrd="0" destOrd="0" parTransId="{15D032F1-705B-4838-B27D-6A9F99D7841E}" sibTransId="{BEF998F2-C0EB-420F-AF62-D2945BC64E3D}"/>
    <dgm:cxn modelId="{1D5FA635-88A9-48D5-8522-771236003A24}" type="presParOf" srcId="{A1A376D5-22F2-4FF5-8265-FA604952D2A5}" destId="{0980514D-1959-41B2-8BDF-798638D5BBDE}" srcOrd="0" destOrd="0" presId="urn:microsoft.com/office/officeart/2005/8/layout/arrow3"/>
    <dgm:cxn modelId="{636A06A7-7E67-4BB9-B2F2-37A02A258C61}" type="presParOf" srcId="{A1A376D5-22F2-4FF5-8265-FA604952D2A5}" destId="{3C070EE1-7C9E-4BAA-849F-7BB2BB5DF1EE}" srcOrd="1" destOrd="0" presId="urn:microsoft.com/office/officeart/2005/8/layout/arrow3"/>
    <dgm:cxn modelId="{797160B6-8DEB-4A58-B7AF-EC4407B08365}" type="presParOf" srcId="{A1A376D5-22F2-4FF5-8265-FA604952D2A5}" destId="{6FF20F43-2CED-4D4F-9BEA-BD829AA6D528}" srcOrd="2" destOrd="0" presId="urn:microsoft.com/office/officeart/2005/8/layout/arrow3"/>
    <dgm:cxn modelId="{CFE0E5BB-8998-4FA7-935C-66BC8454E827}" type="presParOf" srcId="{A1A376D5-22F2-4FF5-8265-FA604952D2A5}" destId="{5FF0A4F7-27A9-4B2C-8E41-E9491BD30A74}" srcOrd="3" destOrd="0" presId="urn:microsoft.com/office/officeart/2005/8/layout/arrow3"/>
    <dgm:cxn modelId="{3090DA03-ACBD-4BF4-845A-8A47966B079F}" type="presParOf" srcId="{A1A376D5-22F2-4FF5-8265-FA604952D2A5}" destId="{140ED105-E4AD-46D0-8B50-E9B7871B7C18}" srcOrd="4" destOrd="0" presId="urn:microsoft.com/office/officeart/2005/8/layout/arrow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0514D-1959-41B2-8BDF-798638D5BBDE}">
      <dsp:nvSpPr>
        <dsp:cNvPr id="0" name=""/>
        <dsp:cNvSpPr/>
      </dsp:nvSpPr>
      <dsp:spPr>
        <a:xfrm rot="21300000">
          <a:off x="25427" y="1993424"/>
          <a:ext cx="8235234" cy="943058"/>
        </a:xfrm>
        <a:prstGeom prst="mathMinus">
          <a:avLst/>
        </a:prstGeom>
        <a:solidFill>
          <a:schemeClr val="accent1">
            <a:tint val="60000"/>
            <a:hueOff val="0"/>
            <a:satOff val="0"/>
            <a:lumOff val="0"/>
            <a:alphaOff val="0"/>
          </a:schemeClr>
        </a:solidFill>
        <a:ln w="15875"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3C070EE1-7C9E-4BAA-849F-7BB2BB5DF1EE}">
      <dsp:nvSpPr>
        <dsp:cNvPr id="0" name=""/>
        <dsp:cNvSpPr/>
      </dsp:nvSpPr>
      <dsp:spPr>
        <a:xfrm>
          <a:off x="521874" y="0"/>
          <a:ext cx="1318035" cy="1264107"/>
        </a:xfrm>
        <a:prstGeom prst="downArrow">
          <a:avLst/>
        </a:prstGeom>
        <a:solidFill>
          <a:schemeClr val="tx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F20F43-2CED-4D4F-9BEA-BD829AA6D528}">
      <dsp:nvSpPr>
        <dsp:cNvPr id="0" name=""/>
        <dsp:cNvSpPr/>
      </dsp:nvSpPr>
      <dsp:spPr>
        <a:xfrm>
          <a:off x="3588712" y="0"/>
          <a:ext cx="4697377" cy="1228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it-IT" sz="2800" i="1" kern="1200" dirty="0">
              <a:solidFill>
                <a:schemeClr val="tx2"/>
              </a:solidFill>
            </a:rPr>
            <a:t>Il 50-80% dei bambini obesi diventa un adulto obeso</a:t>
          </a:r>
        </a:p>
      </dsp:txBody>
      <dsp:txXfrm>
        <a:off x="3588712" y="0"/>
        <a:ext cx="4697377" cy="1228215"/>
      </dsp:txXfrm>
    </dsp:sp>
    <dsp:sp modelId="{5FF0A4F7-27A9-4B2C-8E41-E9491BD30A74}">
      <dsp:nvSpPr>
        <dsp:cNvPr id="0" name=""/>
        <dsp:cNvSpPr/>
      </dsp:nvSpPr>
      <dsp:spPr>
        <a:xfrm>
          <a:off x="6238439" y="3425338"/>
          <a:ext cx="1674254" cy="1315772"/>
        </a:xfrm>
        <a:prstGeom prst="upArrow">
          <a:avLst/>
        </a:prstGeom>
        <a:solidFill>
          <a:schemeClr val="tx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0ED105-E4AD-46D0-8B50-E9B7871B7C18}">
      <dsp:nvSpPr>
        <dsp:cNvPr id="0" name=""/>
        <dsp:cNvSpPr/>
      </dsp:nvSpPr>
      <dsp:spPr>
        <a:xfrm>
          <a:off x="0" y="3434413"/>
          <a:ext cx="5137375" cy="1287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it-IT" sz="2800" i="1" kern="1200" dirty="0">
              <a:solidFill>
                <a:schemeClr val="tx2"/>
              </a:solidFill>
            </a:rPr>
            <a:t>Se un bambino obeso riduce il suo peso può divenire un adulto non obeso</a:t>
          </a:r>
        </a:p>
      </dsp:txBody>
      <dsp:txXfrm>
        <a:off x="0" y="3434413"/>
        <a:ext cx="5137375" cy="1287039"/>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22/03/24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22/03/24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pis For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dirty="0">
              <a:ln>
                <a:noFill/>
              </a:ln>
              <a:solidFill>
                <a:srgbClr val="000000"/>
              </a:solidFill>
              <a:effectLst/>
              <a:uLnTx/>
              <a:uFillTx/>
              <a:latin typeface="Apis For Office"/>
              <a:ea typeface="+mn-ea"/>
              <a:cs typeface="+mn-cs"/>
            </a:endParaRPr>
          </a:p>
        </p:txBody>
      </p:sp>
    </p:spTree>
    <p:extLst>
      <p:ext uri="{BB962C8B-B14F-4D97-AF65-F5344CB8AC3E}">
        <p14:creationId xmlns:p14="http://schemas.microsoft.com/office/powerpoint/2010/main" val="1717955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immagine diapositiva 1">
            <a:extLst>
              <a:ext uri="{FF2B5EF4-FFF2-40B4-BE49-F238E27FC236}">
                <a16:creationId xmlns:a16="http://schemas.microsoft.com/office/drawing/2014/main" id="{B38842B9-9872-79F2-25CD-D79B3BB9BC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egnaposto note 2">
            <a:extLst>
              <a:ext uri="{FF2B5EF4-FFF2-40B4-BE49-F238E27FC236}">
                <a16:creationId xmlns:a16="http://schemas.microsoft.com/office/drawing/2014/main" id="{4102699D-C6AB-E4C6-B410-65B1DB4F55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ea typeface="ＭＳ Ｐゴシック" panose="020B0600070205080204" pitchFamily="34" charset="-128"/>
              </a:rPr>
              <a:t>L’insieme dei dati della letteratura inizia a far luce su quelle che potrebbero essere le categorie più a rischio.  L’obesità dei genitori è certamente un fattore di rischio di obesità infantile, anche se alla componente genetica predisponente si devono poi aggiungere i ben noti fattori ambientali di nutrizione non adeguata e ridotta attività fisica già a partire dalla prima infanzia. I bambini a più alto rischio sembrano essere quelli con “BMI ad alta crescita”, quelli cioè con BMI alto e in aumento già dall’infanzia, soprattutto se nati LGA o da madri con eccesso ponderale al momento del parto.</a:t>
            </a:r>
          </a:p>
        </p:txBody>
      </p:sp>
      <p:sp>
        <p:nvSpPr>
          <p:cNvPr id="22532" name="Segnaposto numero diapositiva 3">
            <a:extLst>
              <a:ext uri="{FF2B5EF4-FFF2-40B4-BE49-F238E27FC236}">
                <a16:creationId xmlns:a16="http://schemas.microsoft.com/office/drawing/2014/main" id="{1ECB0102-D9B2-C35B-25CD-B420BB73DC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ED8BF34B-8376-C541-B47D-23CC53E48C80}" type="slidenum">
              <a:rPr lang="it-IT" altLang="it-IT" sz="1200"/>
              <a:pPr/>
              <a:t>8</a:t>
            </a:fld>
            <a:endParaRPr lang="it-IT" altLang="it-IT"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than</a:t>
            </a:r>
          </a:p>
          <a:p>
            <a:r>
              <a:rPr lang="en-GB" dirty="0"/>
              <a:t>70% of persons who have obesity before puberty</a:t>
            </a:r>
          </a:p>
          <a:p>
            <a:pPr algn="l"/>
            <a:r>
              <a:rPr lang="en-GB" dirty="0"/>
              <a:t>will also have obesity </a:t>
            </a:r>
            <a:r>
              <a:rPr lang="en-GB" dirty="0" err="1"/>
              <a:t>a</a:t>
            </a:r>
            <a:r>
              <a:rPr lang="en-GB" sz="1800" b="0" i="0" u="none" strike="noStrike" baseline="0" dirty="0" err="1">
                <a:latin typeface="OTNEJMQuadraat"/>
              </a:rPr>
              <a:t>as</a:t>
            </a:r>
            <a:r>
              <a:rPr lang="en-GB" sz="1800" b="0" i="0" u="none" strike="noStrike" baseline="0" dirty="0">
                <a:latin typeface="OTNEJMQuadraat"/>
              </a:rPr>
              <a:t> adults, which underscores</a:t>
            </a:r>
          </a:p>
          <a:p>
            <a:pPr algn="l"/>
            <a:r>
              <a:rPr lang="en-GB" sz="1800" b="0" i="0" u="none" strike="noStrike" baseline="0" dirty="0">
                <a:latin typeface="OTNEJMQuadraat"/>
              </a:rPr>
              <a:t>the need for effective and durable interventions</a:t>
            </a:r>
          </a:p>
          <a:p>
            <a:pPr algn="l"/>
            <a:r>
              <a:rPr lang="en-GB" sz="1800" b="0" i="0" u="none" strike="noStrike" baseline="0" dirty="0">
                <a:latin typeface="OTNEJMQuadraat"/>
              </a:rPr>
              <a:t>with adequate safety profiles early in</a:t>
            </a:r>
          </a:p>
          <a:p>
            <a:pPr algn="l"/>
            <a:r>
              <a:rPr lang="en-GB" sz="1800" b="0" i="0" u="none" strike="noStrike" baseline="0" dirty="0">
                <a:latin typeface="OTNEJMQuadraat"/>
              </a:rPr>
              <a:t>life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pis For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dirty="0">
              <a:ln>
                <a:noFill/>
              </a:ln>
              <a:solidFill>
                <a:srgbClr val="000000"/>
              </a:solidFill>
              <a:effectLst/>
              <a:uLnTx/>
              <a:uFillTx/>
              <a:latin typeface="Apis For Office"/>
              <a:ea typeface="+mn-ea"/>
              <a:cs typeface="+mn-cs"/>
            </a:endParaRPr>
          </a:p>
        </p:txBody>
      </p:sp>
    </p:spTree>
    <p:extLst>
      <p:ext uri="{BB962C8B-B14F-4D97-AF65-F5344CB8AC3E}">
        <p14:creationId xmlns:p14="http://schemas.microsoft.com/office/powerpoint/2010/main" val="798345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Fortunatamente i dati attuali sembrano indicare che se da un lato circa la metà dei bambini obesi diventa un adulto obeso, dall’altro che se un bambino obeso riduce il suo peso, egli può divenire un adulto non obeso, protetto dalla comparsa della sindrome metabolica. Per questo motivo i pediatri sono chiamati a raccolta per combattere l'obesità fin dai primi anni di vita, perché un precoce intervento sembra prevenire la comparsa dell'obesità nell'adulto, la sindrome metabolica e i rischi cardiovascolari. L’attenzione e l’impegno del pediatra devono necessariamente iniziare alla nascita o in età neonatale soprattutto di fronte a </a:t>
            </a:r>
            <a:r>
              <a:rPr lang="it-IT" sz="1200" kern="1200" dirty="0" err="1">
                <a:solidFill>
                  <a:schemeClr val="tx1"/>
                </a:solidFill>
                <a:effectLst/>
                <a:latin typeface="+mn-lt"/>
                <a:ea typeface="+mn-ea"/>
                <a:cs typeface="+mn-cs"/>
              </a:rPr>
              <a:t>3</a:t>
            </a:r>
            <a:r>
              <a:rPr lang="it-IT" sz="1200" kern="1200" dirty="0">
                <a:solidFill>
                  <a:schemeClr val="tx1"/>
                </a:solidFill>
                <a:effectLst/>
                <a:latin typeface="+mn-lt"/>
                <a:ea typeface="+mn-ea"/>
                <a:cs typeface="+mn-cs"/>
              </a:rPr>
              <a:t> popolazioni particolari, quella dei soggetti nati</a:t>
            </a:r>
            <a:r>
              <a:rPr lang="it-IT" sz="1200" kern="1200" baseline="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large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for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gestational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age</a:t>
            </a:r>
            <a:r>
              <a:rPr lang="it-IT" sz="1200" kern="1200" dirty="0">
                <a:solidFill>
                  <a:schemeClr val="tx1"/>
                </a:solidFill>
                <a:effectLst/>
                <a:latin typeface="+mn-lt"/>
                <a:ea typeface="+mn-ea"/>
                <a:cs typeface="+mn-cs"/>
              </a:rPr>
              <a:t>” (LGA),  “small for </a:t>
            </a:r>
            <a:r>
              <a:rPr lang="it-IT" sz="1200" kern="1200" dirty="0" err="1">
                <a:solidFill>
                  <a:schemeClr val="tx1"/>
                </a:solidFill>
                <a:effectLst/>
                <a:latin typeface="+mn-lt"/>
                <a:ea typeface="+mn-ea"/>
                <a:cs typeface="+mn-cs"/>
              </a:rPr>
              <a:t>gestational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age</a:t>
            </a:r>
            <a:r>
              <a:rPr lang="it-IT" sz="1200" kern="1200" dirty="0">
                <a:solidFill>
                  <a:schemeClr val="tx1"/>
                </a:solidFill>
                <a:effectLst/>
                <a:latin typeface="+mn-lt"/>
                <a:ea typeface="+mn-ea"/>
                <a:cs typeface="+mn-cs"/>
              </a:rPr>
              <a:t>” (SGA), con “intra-uterine </a:t>
            </a:r>
            <a:r>
              <a:rPr lang="it-IT" sz="1200" kern="1200" dirty="0" err="1">
                <a:solidFill>
                  <a:schemeClr val="tx1"/>
                </a:solidFill>
                <a:effectLst/>
                <a:latin typeface="+mn-lt"/>
                <a:ea typeface="+mn-ea"/>
                <a:cs typeface="+mn-cs"/>
              </a:rPr>
              <a:t>growth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restriction</a:t>
            </a:r>
            <a:r>
              <a:rPr lang="it-IT" sz="1200" kern="1200" dirty="0">
                <a:solidFill>
                  <a:schemeClr val="tx1"/>
                </a:solidFill>
                <a:effectLst/>
                <a:latin typeface="+mn-lt"/>
                <a:ea typeface="+mn-ea"/>
                <a:cs typeface="+mn-cs"/>
              </a:rPr>
              <a:t>” (IUGR),</a:t>
            </a:r>
            <a:r>
              <a:rPr lang="it-IT" sz="1200" kern="1200" baseline="0" dirty="0">
                <a:solidFill>
                  <a:schemeClr val="tx1"/>
                </a:solidFill>
                <a:effectLst/>
                <a:latin typeface="+mn-lt"/>
                <a:ea typeface="+mn-ea"/>
                <a:cs typeface="+mn-cs"/>
              </a:rPr>
              <a:t> le </a:t>
            </a:r>
            <a:r>
              <a:rPr lang="it-IT" sz="1200" kern="1200" baseline="0" dirty="0" err="1">
                <a:solidFill>
                  <a:schemeClr val="tx1"/>
                </a:solidFill>
                <a:effectLst/>
                <a:latin typeface="+mn-lt"/>
                <a:ea typeface="+mn-ea"/>
                <a:cs typeface="+mn-cs"/>
              </a:rPr>
              <a:t>2</a:t>
            </a:r>
            <a:r>
              <a:rPr lang="it-IT" sz="1200" kern="1200" baseline="0" dirty="0">
                <a:solidFill>
                  <a:schemeClr val="tx1"/>
                </a:solidFill>
                <a:effectLst/>
                <a:latin typeface="+mn-lt"/>
                <a:ea typeface="+mn-ea"/>
                <a:cs typeface="+mn-cs"/>
              </a:rPr>
              <a:t> facce della medaglia unite dalle stesse complicanze metaboliche a lungo termine</a:t>
            </a:r>
            <a:r>
              <a:rPr lang="it-IT" sz="1200" kern="1200" dirty="0">
                <a:solidFill>
                  <a:schemeClr val="tx1"/>
                </a:solidFill>
                <a:effectLst/>
                <a:latin typeface="+mn-lt"/>
                <a:ea typeface="+mn-ea"/>
                <a:cs typeface="+mn-cs"/>
              </a:rPr>
              <a:t> </a:t>
            </a:r>
          </a:p>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EEB6EB6F-F4D5-484F-9902-67B52E110181}" type="slidenum">
              <a:rPr lang="it-IT" smtClean="0"/>
              <a:pPr/>
              <a:t>12</a:t>
            </a:fld>
            <a:endParaRPr lang="it-IT"/>
          </a:p>
        </p:txBody>
      </p:sp>
    </p:spTree>
    <p:extLst>
      <p:ext uri="{BB962C8B-B14F-4D97-AF65-F5344CB8AC3E}">
        <p14:creationId xmlns:p14="http://schemas.microsoft.com/office/powerpoint/2010/main" val="436760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a:extLst>
              <a:ext uri="{FF2B5EF4-FFF2-40B4-BE49-F238E27FC236}">
                <a16:creationId xmlns:a16="http://schemas.microsoft.com/office/drawing/2014/main" id="{F330C8B8-45E0-428A-37AC-84F0C1E33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egnaposto note 2">
            <a:extLst>
              <a:ext uri="{FF2B5EF4-FFF2-40B4-BE49-F238E27FC236}">
                <a16:creationId xmlns:a16="http://schemas.microsoft.com/office/drawing/2014/main" id="{55F59906-2E16-571F-0258-3473BDB3F3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ea typeface="ＭＳ Ｐゴシック" panose="020B0600070205080204" pitchFamily="34" charset="-128"/>
            </a:endParaRPr>
          </a:p>
        </p:txBody>
      </p:sp>
      <p:sp>
        <p:nvSpPr>
          <p:cNvPr id="33796" name="Segnaposto numero diapositiva 3">
            <a:extLst>
              <a:ext uri="{FF2B5EF4-FFF2-40B4-BE49-F238E27FC236}">
                <a16:creationId xmlns:a16="http://schemas.microsoft.com/office/drawing/2014/main" id="{7D2FF789-60B0-9A25-EDAB-72D3DAE539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73B2D2F-9A93-4744-892A-E5B4079078CF}" type="slidenum">
              <a:rPr lang="it-IT" altLang="it-IT" sz="1200"/>
              <a:pPr/>
              <a:t>14</a:t>
            </a:fld>
            <a:endParaRPr lang="it-IT" altLang="it-IT"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a:extLst>
              <a:ext uri="{FF2B5EF4-FFF2-40B4-BE49-F238E27FC236}">
                <a16:creationId xmlns:a16="http://schemas.microsoft.com/office/drawing/2014/main" id="{F330C8B8-45E0-428A-37AC-84F0C1E33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egnaposto note 2">
            <a:extLst>
              <a:ext uri="{FF2B5EF4-FFF2-40B4-BE49-F238E27FC236}">
                <a16:creationId xmlns:a16="http://schemas.microsoft.com/office/drawing/2014/main" id="{55F59906-2E16-571F-0258-3473BDB3F3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ea typeface="ＭＳ Ｐゴシック" panose="020B0600070205080204" pitchFamily="34" charset="-128"/>
            </a:endParaRPr>
          </a:p>
        </p:txBody>
      </p:sp>
      <p:sp>
        <p:nvSpPr>
          <p:cNvPr id="33796" name="Segnaposto numero diapositiva 3">
            <a:extLst>
              <a:ext uri="{FF2B5EF4-FFF2-40B4-BE49-F238E27FC236}">
                <a16:creationId xmlns:a16="http://schemas.microsoft.com/office/drawing/2014/main" id="{7D2FF789-60B0-9A25-EDAB-72D3DAE539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73B2D2F-9A93-4744-892A-E5B4079078CF}" type="slidenum">
              <a:rPr lang="it-IT" altLang="it-IT" sz="1200"/>
              <a:pPr/>
              <a:t>22</a:t>
            </a:fld>
            <a:endParaRPr lang="it-IT" altLang="it-IT" sz="1200"/>
          </a:p>
        </p:txBody>
      </p:sp>
    </p:spTree>
    <p:extLst>
      <p:ext uri="{BB962C8B-B14F-4D97-AF65-F5344CB8AC3E}">
        <p14:creationId xmlns:p14="http://schemas.microsoft.com/office/powerpoint/2010/main" val="1058395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In sintesi, la prevenzione primaria dei disturbi accrescitivi deve prevedere programmi non ristretti a popolazioni a rischio, ma interessare tutta la popolazione in età evolutiva, in modo da individuare precocemente interventi mirati per ciascuna problematica. Per i nati SGA, LGA, con IUGR o EUGR, emerge la necessità di incoraggiare studi prospettici che dalla nascita siano in grado di intercettare il momento più critico della crescita, per avviare un programma di attento monitoraggio rivolto a prevenire le complicanze sia metaboliche che accrescitive.</a:t>
            </a:r>
          </a:p>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EEB6EB6F-F4D5-484F-9902-67B52E110181}" type="slidenum">
              <a:rPr lang="it-IT" smtClean="0"/>
              <a:pPr/>
              <a:t>23</a:t>
            </a:fld>
            <a:endParaRPr lang="it-IT"/>
          </a:p>
        </p:txBody>
      </p:sp>
    </p:spTree>
    <p:extLst>
      <p:ext uri="{BB962C8B-B14F-4D97-AF65-F5344CB8AC3E}">
        <p14:creationId xmlns:p14="http://schemas.microsoft.com/office/powerpoint/2010/main" val="436760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22/03/24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22/03/24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22/03/24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22/03/24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22/03/24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22/03/24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22/03/24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22/03/24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22/03/24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22/03/24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22/03/24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58838" y="3841"/>
            <a:ext cx="13993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22/03/24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chemeClr val="accent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15509" y="-1345"/>
            <a:ext cx="13993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8" name="Immagine 7">
            <a:extLst>
              <a:ext uri="{FF2B5EF4-FFF2-40B4-BE49-F238E27FC236}">
                <a16:creationId xmlns:a16="http://schemas.microsoft.com/office/drawing/2014/main" id="{75D93D19-36DF-B09F-606D-EF00956F4F7D}"/>
              </a:ext>
            </a:extLst>
          </p:cNvPr>
          <p:cNvPicPr>
            <a:picLocks noChangeAspect="1"/>
          </p:cNvPicPr>
          <p:nvPr userDrawn="1"/>
        </p:nvPicPr>
        <p:blipFill>
          <a:blip r:embed="rId2"/>
          <a:stretch>
            <a:fillRect/>
          </a:stretch>
        </p:blipFill>
        <p:spPr>
          <a:xfrm>
            <a:off x="0" y="0"/>
            <a:ext cx="4914900"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22/03/24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ext Placeholder 4">
            <a:extLst>
              <a:ext uri="{FF2B5EF4-FFF2-40B4-BE49-F238E27FC236}">
                <a16:creationId xmlns:a16="http://schemas.microsoft.com/office/drawing/2014/main" id="{C16868FC-B7DE-4736-A8C4-5762DBFD1FC2}"/>
              </a:ext>
            </a:extLst>
          </p:cNvPr>
          <p:cNvSpPr>
            <a:spLocks noGrp="1"/>
          </p:cNvSpPr>
          <p:nvPr>
            <p:ph type="body" sz="quarter" idx="13" hasCustomPrompt="1"/>
          </p:nvPr>
        </p:nvSpPr>
        <p:spPr>
          <a:xfrm>
            <a:off x="647999" y="6348540"/>
            <a:ext cx="10895999" cy="324000"/>
          </a:xfrm>
        </p:spPr>
        <p:txBody>
          <a:bodyPr anchor="b"/>
          <a:lstStyle>
            <a:lvl1pPr marL="0" indent="0">
              <a:spcBef>
                <a:spcPts val="0"/>
              </a:spcBef>
              <a:spcAft>
                <a:spcPts val="0"/>
              </a:spcAft>
              <a:buNone/>
              <a:defRPr sz="525" i="1">
                <a:solidFill>
                  <a:schemeClr val="accent6"/>
                </a:solidFill>
              </a:defRPr>
            </a:lvl1pPr>
          </a:lstStyle>
          <a:p>
            <a:pPr lvl="0"/>
            <a:r>
              <a:rPr lang="en-GB" dirty="0"/>
              <a:t>Insert notes</a:t>
            </a:r>
          </a:p>
        </p:txBody>
      </p:sp>
    </p:spTree>
    <p:extLst>
      <p:ext uri="{BB962C8B-B14F-4D97-AF65-F5344CB8AC3E}">
        <p14:creationId xmlns:p14="http://schemas.microsoft.com/office/powerpoint/2010/main" val="1969232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22/03/24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22/03/24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22/03/24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22/03/24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22/03/24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22/03/24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22/03/24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tmp"/><Relationship Id="rId1" Type="http://schemas.openxmlformats.org/officeDocument/2006/relationships/slideLayout" Target="../slideLayouts/slideLayout21.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562602" y="1689624"/>
            <a:ext cx="5280103" cy="1570343"/>
          </a:xfrm>
        </p:spPr>
        <p:txBody>
          <a:bodyPr>
            <a:normAutofit/>
          </a:bodyPr>
          <a:lstStyle/>
          <a:p>
            <a:r>
              <a:rPr lang="it-IT" sz="4800" dirty="0"/>
              <a:t>C’è spazio per la prevenzione? </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562602" y="3582747"/>
            <a:ext cx="6726042" cy="1279652"/>
          </a:xfrm>
        </p:spPr>
        <p:txBody>
          <a:bodyPr>
            <a:normAutofit fontScale="25000" lnSpcReduction="20000"/>
          </a:bodyPr>
          <a:lstStyle/>
          <a:p>
            <a:r>
              <a:rPr lang="it-IT" sz="12800" b="1" dirty="0">
                <a:solidFill>
                  <a:srgbClr val="FFC000"/>
                </a:solidFill>
              </a:rPr>
              <a:t>Luisa de Sanctis</a:t>
            </a:r>
          </a:p>
          <a:p>
            <a:r>
              <a:rPr lang="it-IT" sz="7200" dirty="0">
                <a:solidFill>
                  <a:srgbClr val="002060"/>
                </a:solidFill>
                <a:latin typeface="AvenirLTStd"/>
              </a:rPr>
              <a:t>SSD Endocrinologia Pediatrica -                   Ospedale Infantile Regina Margherita -Torino</a:t>
            </a:r>
          </a:p>
          <a:p>
            <a:r>
              <a:rPr lang="it-IT" sz="7200" dirty="0">
                <a:solidFill>
                  <a:srgbClr val="002060"/>
                </a:solidFill>
                <a:latin typeface="AvenirLTStd"/>
              </a:rPr>
              <a:t>Dipartimento di Scienze di Sanità Pubbliche e Pediatriche - Università degli Studi di Torino</a:t>
            </a:r>
          </a:p>
          <a:p>
            <a:endParaRPr lang="it-IT" sz="7200" b="1" dirty="0">
              <a:solidFill>
                <a:srgbClr val="FFC000"/>
              </a:solidFill>
            </a:endParaRPr>
          </a:p>
          <a:p>
            <a:endParaRPr lang="it-IT" sz="2800" b="1" dirty="0">
              <a:solidFill>
                <a:srgbClr val="FFC000"/>
              </a:solidFill>
            </a:endParaRPr>
          </a:p>
        </p:txBody>
      </p:sp>
      <p:pic>
        <p:nvPicPr>
          <p:cNvPr id="5" name="Immagine 4" descr="Immagine che contiene testo, Carattere, schermata, Blu elettrico&#10;&#10;Descrizione generata automaticamente">
            <a:extLst>
              <a:ext uri="{FF2B5EF4-FFF2-40B4-BE49-F238E27FC236}">
                <a16:creationId xmlns:a16="http://schemas.microsoft.com/office/drawing/2014/main" id="{3B00B8D1-DE71-71E6-B26A-15D5A3B56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2" y="151455"/>
            <a:ext cx="4470400" cy="1219200"/>
          </a:xfrm>
          <a:prstGeom prst="rect">
            <a:avLst/>
          </a:prstGeom>
        </p:spPr>
      </p:pic>
      <p:pic>
        <p:nvPicPr>
          <p:cNvPr id="6" name="Picture 7" descr="UFFICIALE_DEF_RIT_RID">
            <a:extLst>
              <a:ext uri="{FF2B5EF4-FFF2-40B4-BE49-F238E27FC236}">
                <a16:creationId xmlns:a16="http://schemas.microsoft.com/office/drawing/2014/main" id="{29A056D2-4580-BF02-83EF-ADBD7F502647}"/>
              </a:ext>
            </a:extLst>
          </p:cNvPr>
          <p:cNvPicPr>
            <a:picLocks noChangeAspect="1" noChangeArrowheads="1"/>
          </p:cNvPicPr>
          <p:nvPr/>
        </p:nvPicPr>
        <p:blipFill>
          <a:blip r:embed="rId3" cstate="print"/>
          <a:srcRect/>
          <a:stretch>
            <a:fillRect/>
          </a:stretch>
        </p:blipFill>
        <p:spPr bwMode="auto">
          <a:xfrm>
            <a:off x="5354945" y="5954752"/>
            <a:ext cx="1243315" cy="656926"/>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7" name="Picture 6" descr="Universitas sigillum">
            <a:extLst>
              <a:ext uri="{FF2B5EF4-FFF2-40B4-BE49-F238E27FC236}">
                <a16:creationId xmlns:a16="http://schemas.microsoft.com/office/drawing/2014/main" id="{8C1AA439-B407-4A5D-5D6B-778D62D23F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8917" y="5830857"/>
            <a:ext cx="880946" cy="87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AB404F-ED3A-4CD7-BB2F-0245B250638A}"/>
              </a:ext>
            </a:extLst>
          </p:cNvPr>
          <p:cNvSpPr txBox="1">
            <a:spLocks/>
          </p:cNvSpPr>
          <p:nvPr/>
        </p:nvSpPr>
        <p:spPr>
          <a:xfrm>
            <a:off x="1269434" y="294285"/>
            <a:ext cx="8172000" cy="972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a:lstStyle>
          <a:p>
            <a:r>
              <a:rPr lang="en-US" sz="2700" dirty="0">
                <a:latin typeface="+mn-lt"/>
              </a:rPr>
              <a:t>Consequences of Obesity in Adolescents</a:t>
            </a:r>
            <a:endParaRPr lang="en-GB" sz="2700" dirty="0">
              <a:latin typeface="+mn-lt"/>
            </a:endParaRPr>
          </a:p>
        </p:txBody>
      </p:sp>
      <p:pic>
        <p:nvPicPr>
          <p:cNvPr id="8" name="Immagine 7">
            <a:extLst>
              <a:ext uri="{FF2B5EF4-FFF2-40B4-BE49-F238E27FC236}">
                <a16:creationId xmlns:a16="http://schemas.microsoft.com/office/drawing/2014/main" id="{BE8A0026-B786-49A5-87EF-02618916A632}"/>
              </a:ext>
            </a:extLst>
          </p:cNvPr>
          <p:cNvPicPr>
            <a:picLocks noChangeAspect="1"/>
          </p:cNvPicPr>
          <p:nvPr/>
        </p:nvPicPr>
        <p:blipFill rotWithShape="1">
          <a:blip r:embed="rId2">
            <a:extLst>
              <a:ext uri="{28A0092B-C50C-407E-A947-70E740481C1C}">
                <a14:useLocalDpi xmlns:a14="http://schemas.microsoft.com/office/drawing/2010/main" val="0"/>
              </a:ext>
            </a:extLst>
          </a:blip>
          <a:srcRect l="10947" t="35288" r="48464" b="22964"/>
          <a:stretch/>
        </p:blipFill>
        <p:spPr>
          <a:xfrm>
            <a:off x="264355" y="2574473"/>
            <a:ext cx="5091079" cy="2856169"/>
          </a:xfrm>
          <a:prstGeom prst="rect">
            <a:avLst/>
          </a:prstGeom>
        </p:spPr>
      </p:pic>
      <p:sp>
        <p:nvSpPr>
          <p:cNvPr id="9" name="Segnaposto testo 3">
            <a:extLst>
              <a:ext uri="{FF2B5EF4-FFF2-40B4-BE49-F238E27FC236}">
                <a16:creationId xmlns:a16="http://schemas.microsoft.com/office/drawing/2014/main" id="{EC28C885-13D5-4717-B810-578D3F7E6636}"/>
              </a:ext>
            </a:extLst>
          </p:cNvPr>
          <p:cNvSpPr txBox="1">
            <a:spLocks/>
          </p:cNvSpPr>
          <p:nvPr/>
        </p:nvSpPr>
        <p:spPr>
          <a:xfrm>
            <a:off x="4701858" y="6528217"/>
            <a:ext cx="8171999" cy="243000"/>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700" i="1" kern="1200">
                <a:solidFill>
                  <a:schemeClr val="accent6"/>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defTabSz="685800">
              <a:defRPr/>
            </a:pPr>
            <a:r>
              <a:rPr lang="it-IT" sz="1200" dirty="0" err="1"/>
              <a:t>Reinehr</a:t>
            </a:r>
            <a:r>
              <a:rPr lang="it-IT" sz="1200" dirty="0"/>
              <a:t> Nature Reviews </a:t>
            </a:r>
            <a:r>
              <a:rPr lang="it-IT" sz="1200" dirty="0" err="1"/>
              <a:t>Endocrinology</a:t>
            </a:r>
            <a:r>
              <a:rPr lang="it-IT" sz="1200" dirty="0"/>
              <a:t> 2018; 14(3): 183-188; Figure from </a:t>
            </a:r>
            <a:r>
              <a:rPr lang="it-IT" sz="1200" dirty="0" err="1"/>
              <a:t>Cypess</a:t>
            </a:r>
            <a:r>
              <a:rPr lang="it-IT" sz="1200" dirty="0"/>
              <a:t> A.M., N </a:t>
            </a:r>
            <a:r>
              <a:rPr lang="it-IT" sz="1200" dirty="0" err="1"/>
              <a:t>Engl</a:t>
            </a:r>
            <a:r>
              <a:rPr lang="it-IT" sz="1200" dirty="0"/>
              <a:t> J </a:t>
            </a:r>
            <a:r>
              <a:rPr lang="it-IT" sz="1200" dirty="0" err="1"/>
              <a:t>Med</a:t>
            </a:r>
            <a:r>
              <a:rPr lang="it-IT" sz="1200" dirty="0"/>
              <a:t> 2022; 386:768-79 </a:t>
            </a:r>
            <a:endParaRPr lang="en-GB" sz="1200" dirty="0"/>
          </a:p>
        </p:txBody>
      </p:sp>
      <p:pic>
        <p:nvPicPr>
          <p:cNvPr id="10" name="Immagine 9">
            <a:extLst>
              <a:ext uri="{FF2B5EF4-FFF2-40B4-BE49-F238E27FC236}">
                <a16:creationId xmlns:a16="http://schemas.microsoft.com/office/drawing/2014/main" id="{ACB84492-8BF2-4293-A587-7E6AA6E68E2D}"/>
              </a:ext>
            </a:extLst>
          </p:cNvPr>
          <p:cNvPicPr>
            <a:picLocks noChangeAspect="1"/>
          </p:cNvPicPr>
          <p:nvPr/>
        </p:nvPicPr>
        <p:blipFill rotWithShape="1">
          <a:blip r:embed="rId3"/>
          <a:srcRect l="7909" t="21317" r="62897" b="32915"/>
          <a:stretch/>
        </p:blipFill>
        <p:spPr>
          <a:xfrm>
            <a:off x="10279874" y="7125"/>
            <a:ext cx="1907264" cy="1434809"/>
          </a:xfrm>
          <a:prstGeom prst="rect">
            <a:avLst/>
          </a:prstGeom>
        </p:spPr>
      </p:pic>
      <p:pic>
        <p:nvPicPr>
          <p:cNvPr id="6" name="Immagine 5">
            <a:extLst>
              <a:ext uri="{FF2B5EF4-FFF2-40B4-BE49-F238E27FC236}">
                <a16:creationId xmlns:a16="http://schemas.microsoft.com/office/drawing/2014/main" id="{1CD42AEB-B911-49EB-9886-B9B25B5A6B36}"/>
              </a:ext>
            </a:extLst>
          </p:cNvPr>
          <p:cNvPicPr>
            <a:picLocks noChangeAspect="1"/>
          </p:cNvPicPr>
          <p:nvPr/>
        </p:nvPicPr>
        <p:blipFill>
          <a:blip r:embed="rId4"/>
          <a:stretch>
            <a:fillRect/>
          </a:stretch>
        </p:blipFill>
        <p:spPr>
          <a:xfrm>
            <a:off x="5357455" y="1739476"/>
            <a:ext cx="6284418" cy="4394950"/>
          </a:xfrm>
          <a:prstGeom prst="rect">
            <a:avLst/>
          </a:prstGeom>
        </p:spPr>
      </p:pic>
    </p:spTree>
    <p:extLst>
      <p:ext uri="{BB962C8B-B14F-4D97-AF65-F5344CB8AC3E}">
        <p14:creationId xmlns:p14="http://schemas.microsoft.com/office/powerpoint/2010/main" val="2202871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4E0E-A31E-4E82-80F0-459D4E0BA3D1}"/>
              </a:ext>
            </a:extLst>
          </p:cNvPr>
          <p:cNvSpPr>
            <a:spLocks noGrp="1"/>
          </p:cNvSpPr>
          <p:nvPr>
            <p:ph type="title"/>
          </p:nvPr>
        </p:nvSpPr>
        <p:spPr>
          <a:xfrm>
            <a:off x="2009999" y="1007420"/>
            <a:ext cx="8172000" cy="972000"/>
          </a:xfrm>
        </p:spPr>
        <p:txBody>
          <a:bodyPr/>
          <a:lstStyle/>
          <a:p>
            <a:r>
              <a:rPr lang="en-US" sz="2700" dirty="0">
                <a:solidFill>
                  <a:schemeClr val="tx2"/>
                </a:solidFill>
              </a:rPr>
              <a:t>BMI tracks into adulthood</a:t>
            </a:r>
            <a:br>
              <a:rPr lang="en-US" dirty="0"/>
            </a:br>
            <a:r>
              <a:rPr lang="en-US" sz="1500" dirty="0">
                <a:solidFill>
                  <a:schemeClr val="accent5"/>
                </a:solidFill>
              </a:rPr>
              <a:t>Bogalusa heart study </a:t>
            </a:r>
            <a:endParaRPr lang="en-GB" sz="1500" dirty="0">
              <a:solidFill>
                <a:schemeClr val="accent5"/>
              </a:solidFill>
            </a:endParaRPr>
          </a:p>
        </p:txBody>
      </p:sp>
      <p:sp>
        <p:nvSpPr>
          <p:cNvPr id="4" name="Text Placeholder 3">
            <a:extLst>
              <a:ext uri="{FF2B5EF4-FFF2-40B4-BE49-F238E27FC236}">
                <a16:creationId xmlns:a16="http://schemas.microsoft.com/office/drawing/2014/main" id="{168930ED-EA2C-474B-8CAE-4D4E15483351}"/>
              </a:ext>
            </a:extLst>
          </p:cNvPr>
          <p:cNvSpPr>
            <a:spLocks noGrp="1"/>
          </p:cNvSpPr>
          <p:nvPr>
            <p:ph type="body" sz="quarter" idx="13"/>
          </p:nvPr>
        </p:nvSpPr>
        <p:spPr>
          <a:xfrm>
            <a:off x="7838040" y="6348540"/>
            <a:ext cx="3705958" cy="324000"/>
          </a:xfrm>
        </p:spPr>
        <p:txBody>
          <a:bodyPr>
            <a:noAutofit/>
          </a:bodyPr>
          <a:lstStyle/>
          <a:p>
            <a:r>
              <a:rPr lang="en-US" sz="1400" dirty="0"/>
              <a:t>Freedman et al. J </a:t>
            </a:r>
            <a:r>
              <a:rPr lang="en-US" sz="1400" dirty="0" err="1"/>
              <a:t>Pediatr</a:t>
            </a:r>
            <a:r>
              <a:rPr lang="en-US" sz="1400" dirty="0"/>
              <a:t> 2007; 150(1): 12-17 e12 </a:t>
            </a:r>
          </a:p>
        </p:txBody>
      </p:sp>
      <p:graphicFrame>
        <p:nvGraphicFramePr>
          <p:cNvPr id="39" name="Chart 38">
            <a:extLst>
              <a:ext uri="{FF2B5EF4-FFF2-40B4-BE49-F238E27FC236}">
                <a16:creationId xmlns:a16="http://schemas.microsoft.com/office/drawing/2014/main" id="{35D2D56E-7EB4-4F92-93DC-99B2CEAA2266}"/>
              </a:ext>
            </a:extLst>
          </p:cNvPr>
          <p:cNvGraphicFramePr/>
          <p:nvPr>
            <p:extLst>
              <p:ext uri="{D42A27DB-BD31-4B8C-83A1-F6EECF244321}">
                <p14:modId xmlns:p14="http://schemas.microsoft.com/office/powerpoint/2010/main" val="3906201335"/>
              </p:ext>
            </p:extLst>
          </p:nvPr>
        </p:nvGraphicFramePr>
        <p:xfrm>
          <a:off x="1735144" y="2777664"/>
          <a:ext cx="3593671" cy="27290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0" name="Chart 39">
            <a:extLst>
              <a:ext uri="{FF2B5EF4-FFF2-40B4-BE49-F238E27FC236}">
                <a16:creationId xmlns:a16="http://schemas.microsoft.com/office/drawing/2014/main" id="{9E1ED3E6-540C-40A5-A3DD-2D65017D6092}"/>
              </a:ext>
            </a:extLst>
          </p:cNvPr>
          <p:cNvGraphicFramePr/>
          <p:nvPr>
            <p:extLst>
              <p:ext uri="{D42A27DB-BD31-4B8C-83A1-F6EECF244321}">
                <p14:modId xmlns:p14="http://schemas.microsoft.com/office/powerpoint/2010/main" val="3470462914"/>
              </p:ext>
            </p:extLst>
          </p:nvPr>
        </p:nvGraphicFramePr>
        <p:xfrm>
          <a:off x="4299166" y="2777664"/>
          <a:ext cx="3593671" cy="27290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Chart 40">
            <a:extLst>
              <a:ext uri="{FF2B5EF4-FFF2-40B4-BE49-F238E27FC236}">
                <a16:creationId xmlns:a16="http://schemas.microsoft.com/office/drawing/2014/main" id="{FD822C77-BACB-4F51-BD7A-21652DB2FB11}"/>
              </a:ext>
            </a:extLst>
          </p:cNvPr>
          <p:cNvGraphicFramePr/>
          <p:nvPr>
            <p:extLst>
              <p:ext uri="{D42A27DB-BD31-4B8C-83A1-F6EECF244321}">
                <p14:modId xmlns:p14="http://schemas.microsoft.com/office/powerpoint/2010/main" val="4248278880"/>
              </p:ext>
            </p:extLst>
          </p:nvPr>
        </p:nvGraphicFramePr>
        <p:xfrm>
          <a:off x="6863188" y="2777664"/>
          <a:ext cx="3593671" cy="2729071"/>
        </p:xfrm>
        <a:graphic>
          <a:graphicData uri="http://schemas.openxmlformats.org/drawingml/2006/chart">
            <c:chart xmlns:c="http://schemas.openxmlformats.org/drawingml/2006/chart" xmlns:r="http://schemas.openxmlformats.org/officeDocument/2006/relationships" r:id="rId5"/>
          </a:graphicData>
        </a:graphic>
      </p:graphicFrame>
      <p:sp>
        <p:nvSpPr>
          <p:cNvPr id="42" name="Rectangle: Rounded Corners 41">
            <a:extLst>
              <a:ext uri="{FF2B5EF4-FFF2-40B4-BE49-F238E27FC236}">
                <a16:creationId xmlns:a16="http://schemas.microsoft.com/office/drawing/2014/main" id="{CC61ADBD-A252-4EE4-9E71-6D3A750914DF}"/>
              </a:ext>
            </a:extLst>
          </p:cNvPr>
          <p:cNvSpPr/>
          <p:nvPr/>
        </p:nvSpPr>
        <p:spPr>
          <a:xfrm>
            <a:off x="2010000" y="2256258"/>
            <a:ext cx="8172000" cy="418313"/>
          </a:xfrm>
          <a:prstGeom prst="roundRect">
            <a:avLst>
              <a:gd name="adj" fmla="val 0"/>
            </a:avLst>
          </a:prstGeom>
          <a:solidFill>
            <a:schemeClr val="accent5"/>
          </a:solidFill>
          <a:ln w="1905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algn="ctr" defTabSz="914378">
              <a:defRPr/>
            </a:pPr>
            <a:r>
              <a:rPr lang="en-US" b="1" kern="0" dirty="0">
                <a:solidFill>
                  <a:srgbClr val="FFFFFF"/>
                </a:solidFill>
                <a:latin typeface="Apis For Office"/>
              </a:rPr>
              <a:t>Of children with obesity (</a:t>
            </a:r>
            <a:r>
              <a:rPr lang="en-GB" b="1" kern="0" dirty="0">
                <a:solidFill>
                  <a:srgbClr val="FFFFFF"/>
                </a:solidFill>
                <a:latin typeface="Apis For Office"/>
                <a:cs typeface="Arial" charset="0"/>
              </a:rPr>
              <a:t>BMI </a:t>
            </a:r>
            <a:r>
              <a:rPr lang="en-GB" b="1" kern="0" dirty="0">
                <a:solidFill>
                  <a:srgbClr val="FFFFFF"/>
                </a:solidFill>
                <a:latin typeface="Apis For Office"/>
              </a:rPr>
              <a:t>≥ 95th percentile)</a:t>
            </a:r>
            <a:r>
              <a:rPr lang="en-US" b="1" kern="0" dirty="0">
                <a:solidFill>
                  <a:srgbClr val="FFFFFF"/>
                </a:solidFill>
                <a:latin typeface="Apis For Office"/>
              </a:rPr>
              <a:t>:</a:t>
            </a:r>
          </a:p>
        </p:txBody>
      </p:sp>
      <p:sp>
        <p:nvSpPr>
          <p:cNvPr id="43" name="TextBox 42">
            <a:extLst>
              <a:ext uri="{FF2B5EF4-FFF2-40B4-BE49-F238E27FC236}">
                <a16:creationId xmlns:a16="http://schemas.microsoft.com/office/drawing/2014/main" id="{AE597A50-4924-4EEA-B23E-BDB8E5487F35}"/>
              </a:ext>
            </a:extLst>
          </p:cNvPr>
          <p:cNvSpPr txBox="1"/>
          <p:nvPr/>
        </p:nvSpPr>
        <p:spPr>
          <a:xfrm>
            <a:off x="2755960" y="3657450"/>
            <a:ext cx="1260794" cy="969496"/>
          </a:xfrm>
          <a:prstGeom prst="rect">
            <a:avLst/>
          </a:prstGeom>
          <a:noFill/>
        </p:spPr>
        <p:txBody>
          <a:bodyPr wrap="none" lIns="0" tIns="0" rIns="0" bIns="0" rtlCol="0" anchor="ctr">
            <a:spAutoFit/>
          </a:bodyPr>
          <a:lstStyle/>
          <a:p>
            <a:pPr algn="ctr" defTabSz="914378">
              <a:defRPr/>
            </a:pPr>
            <a:r>
              <a:rPr lang="en-GB" b="1" dirty="0">
                <a:solidFill>
                  <a:srgbClr val="001965"/>
                </a:solidFill>
                <a:latin typeface="Apis For Office"/>
                <a:cs typeface="Arial" charset="0"/>
              </a:rPr>
              <a:t>84% </a:t>
            </a:r>
            <a:r>
              <a:rPr lang="en-GB" sz="1350" b="1" dirty="0">
                <a:solidFill>
                  <a:srgbClr val="001965"/>
                </a:solidFill>
                <a:latin typeface="Apis For Office"/>
                <a:cs typeface="Arial" charset="0"/>
              </a:rPr>
              <a:t>of children </a:t>
            </a:r>
          </a:p>
          <a:p>
            <a:pPr algn="ctr" defTabSz="914378">
              <a:defRPr/>
            </a:pPr>
            <a:r>
              <a:rPr lang="en-GB" sz="1350" b="1" dirty="0">
                <a:solidFill>
                  <a:srgbClr val="001965"/>
                </a:solidFill>
                <a:latin typeface="Apis For Office"/>
                <a:cs typeface="Arial" charset="0"/>
              </a:rPr>
              <a:t>will have a </a:t>
            </a:r>
          </a:p>
          <a:p>
            <a:pPr algn="ctr" defTabSz="914378">
              <a:defRPr/>
            </a:pPr>
            <a:r>
              <a:rPr lang="en-GB" sz="1350" b="1" dirty="0">
                <a:solidFill>
                  <a:srgbClr val="001965"/>
                </a:solidFill>
                <a:latin typeface="Apis For Office"/>
                <a:cs typeface="Arial" charset="0"/>
              </a:rPr>
              <a:t>BMI </a:t>
            </a:r>
            <a:r>
              <a:rPr lang="en-GB" b="1" dirty="0">
                <a:solidFill>
                  <a:srgbClr val="001965"/>
                </a:solidFill>
                <a:latin typeface="Apis For Office"/>
                <a:cs typeface="Arial" charset="0"/>
              </a:rPr>
              <a:t>≥30 </a:t>
            </a:r>
            <a:r>
              <a:rPr lang="en-GB" sz="1350" b="1" dirty="0">
                <a:solidFill>
                  <a:srgbClr val="001965"/>
                </a:solidFill>
                <a:latin typeface="Apis For Office"/>
                <a:cs typeface="Arial" charset="0"/>
              </a:rPr>
              <a:t>kg/m</a:t>
            </a:r>
            <a:r>
              <a:rPr lang="en-GB" sz="1350" b="1" baseline="30000" dirty="0">
                <a:solidFill>
                  <a:srgbClr val="001965"/>
                </a:solidFill>
                <a:latin typeface="Apis For Office"/>
                <a:cs typeface="Arial" charset="0"/>
              </a:rPr>
              <a:t>2</a:t>
            </a:r>
            <a:r>
              <a:rPr lang="en-GB" sz="1350" b="1" dirty="0">
                <a:solidFill>
                  <a:srgbClr val="001965"/>
                </a:solidFill>
                <a:latin typeface="Apis For Office"/>
                <a:cs typeface="Arial" charset="0"/>
              </a:rPr>
              <a:t> </a:t>
            </a:r>
          </a:p>
          <a:p>
            <a:pPr algn="ctr" defTabSz="914378">
              <a:defRPr/>
            </a:pPr>
            <a:r>
              <a:rPr lang="en-GB" sz="1350" b="1" dirty="0">
                <a:solidFill>
                  <a:srgbClr val="001965"/>
                </a:solidFill>
                <a:latin typeface="Apis For Office"/>
                <a:cs typeface="Arial" charset="0"/>
              </a:rPr>
              <a:t>in adulthood</a:t>
            </a:r>
          </a:p>
        </p:txBody>
      </p:sp>
      <p:sp>
        <p:nvSpPr>
          <p:cNvPr id="44" name="TextBox 43">
            <a:extLst>
              <a:ext uri="{FF2B5EF4-FFF2-40B4-BE49-F238E27FC236}">
                <a16:creationId xmlns:a16="http://schemas.microsoft.com/office/drawing/2014/main" id="{8D0D762F-BCC2-40B9-93CF-3DC14FF93B6B}"/>
              </a:ext>
            </a:extLst>
          </p:cNvPr>
          <p:cNvSpPr txBox="1"/>
          <p:nvPr/>
        </p:nvSpPr>
        <p:spPr>
          <a:xfrm>
            <a:off x="5381907" y="3761327"/>
            <a:ext cx="1545028" cy="761747"/>
          </a:xfrm>
          <a:prstGeom prst="rect">
            <a:avLst/>
          </a:prstGeom>
          <a:noFill/>
        </p:spPr>
        <p:txBody>
          <a:bodyPr wrap="square" lIns="0" tIns="0" rIns="0" bIns="0" rtlCol="0" anchor="ctr">
            <a:spAutoFit/>
          </a:bodyPr>
          <a:lstStyle/>
          <a:p>
            <a:pPr algn="ctr" defTabSz="914378">
              <a:defRPr/>
            </a:pPr>
            <a:r>
              <a:rPr lang="en-GB" b="1" dirty="0">
                <a:solidFill>
                  <a:srgbClr val="001965"/>
                </a:solidFill>
                <a:latin typeface="Apis For Office"/>
                <a:cs typeface="Arial" charset="0"/>
              </a:rPr>
              <a:t>60% </a:t>
            </a:r>
            <a:r>
              <a:rPr lang="en-GB" sz="1350" b="1" dirty="0">
                <a:solidFill>
                  <a:srgbClr val="001965"/>
                </a:solidFill>
                <a:latin typeface="Apis For Office"/>
                <a:cs typeface="Arial" charset="0"/>
              </a:rPr>
              <a:t>of children will have a BMI </a:t>
            </a:r>
            <a:r>
              <a:rPr lang="en-GB" b="1" dirty="0">
                <a:solidFill>
                  <a:srgbClr val="001965"/>
                </a:solidFill>
                <a:latin typeface="Apis For Office"/>
                <a:cs typeface="Arial" charset="0"/>
              </a:rPr>
              <a:t>≥35 </a:t>
            </a:r>
            <a:r>
              <a:rPr lang="en-GB" sz="1350" b="1" dirty="0">
                <a:solidFill>
                  <a:srgbClr val="001965"/>
                </a:solidFill>
                <a:latin typeface="Apis For Office"/>
                <a:cs typeface="Arial" charset="0"/>
              </a:rPr>
              <a:t>kg/m</a:t>
            </a:r>
            <a:r>
              <a:rPr lang="en-GB" sz="1350" b="1" baseline="30000" dirty="0">
                <a:solidFill>
                  <a:srgbClr val="001965"/>
                </a:solidFill>
                <a:latin typeface="Apis For Office"/>
                <a:cs typeface="Arial" charset="0"/>
              </a:rPr>
              <a:t>2</a:t>
            </a:r>
            <a:r>
              <a:rPr lang="en-GB" sz="1350" b="1" dirty="0">
                <a:solidFill>
                  <a:srgbClr val="001965"/>
                </a:solidFill>
                <a:latin typeface="Apis For Office"/>
                <a:cs typeface="Arial" charset="0"/>
              </a:rPr>
              <a:t> in adulthood</a:t>
            </a:r>
          </a:p>
        </p:txBody>
      </p:sp>
      <p:sp>
        <p:nvSpPr>
          <p:cNvPr id="45" name="TextBox 44">
            <a:extLst>
              <a:ext uri="{FF2B5EF4-FFF2-40B4-BE49-F238E27FC236}">
                <a16:creationId xmlns:a16="http://schemas.microsoft.com/office/drawing/2014/main" id="{6881B87C-6111-410C-9C5B-96FCBB1A12E9}"/>
              </a:ext>
            </a:extLst>
          </p:cNvPr>
          <p:cNvSpPr txBox="1"/>
          <p:nvPr/>
        </p:nvSpPr>
        <p:spPr>
          <a:xfrm>
            <a:off x="7838040" y="3657451"/>
            <a:ext cx="1657152" cy="969496"/>
          </a:xfrm>
          <a:prstGeom prst="rect">
            <a:avLst/>
          </a:prstGeom>
          <a:noFill/>
        </p:spPr>
        <p:txBody>
          <a:bodyPr wrap="square" lIns="0" tIns="0" rIns="0" bIns="0" rtlCol="0" anchor="ctr">
            <a:spAutoFit/>
          </a:bodyPr>
          <a:lstStyle/>
          <a:p>
            <a:pPr algn="ctr" defTabSz="914378">
              <a:defRPr/>
            </a:pPr>
            <a:r>
              <a:rPr lang="en-GB" b="1" dirty="0">
                <a:solidFill>
                  <a:srgbClr val="001965"/>
                </a:solidFill>
                <a:latin typeface="Apis For Office"/>
                <a:cs typeface="Arial" charset="0"/>
              </a:rPr>
              <a:t>34% </a:t>
            </a:r>
            <a:r>
              <a:rPr lang="en-GB" sz="1350" b="1" dirty="0">
                <a:solidFill>
                  <a:srgbClr val="001965"/>
                </a:solidFill>
                <a:latin typeface="Apis For Office"/>
                <a:cs typeface="Arial" charset="0"/>
              </a:rPr>
              <a:t>of children </a:t>
            </a:r>
            <a:br>
              <a:rPr lang="en-GB" sz="1350" b="1" dirty="0">
                <a:solidFill>
                  <a:srgbClr val="001965"/>
                </a:solidFill>
                <a:latin typeface="Apis For Office"/>
                <a:cs typeface="Arial" charset="0"/>
              </a:rPr>
            </a:br>
            <a:r>
              <a:rPr lang="en-GB" sz="1350" b="1" dirty="0">
                <a:solidFill>
                  <a:srgbClr val="001965"/>
                </a:solidFill>
                <a:latin typeface="Apis For Office"/>
                <a:cs typeface="Arial" charset="0"/>
              </a:rPr>
              <a:t>will have a </a:t>
            </a:r>
          </a:p>
          <a:p>
            <a:pPr algn="ctr" defTabSz="914378">
              <a:defRPr/>
            </a:pPr>
            <a:r>
              <a:rPr lang="en-GB" sz="1350" b="1" dirty="0">
                <a:solidFill>
                  <a:srgbClr val="001965"/>
                </a:solidFill>
                <a:latin typeface="Apis For Office"/>
                <a:cs typeface="Arial" charset="0"/>
              </a:rPr>
              <a:t>BMI </a:t>
            </a:r>
            <a:r>
              <a:rPr lang="en-GB" b="1" dirty="0">
                <a:solidFill>
                  <a:srgbClr val="001965"/>
                </a:solidFill>
                <a:latin typeface="Apis For Office"/>
                <a:cs typeface="Arial" charset="0"/>
              </a:rPr>
              <a:t>≥40 </a:t>
            </a:r>
            <a:r>
              <a:rPr lang="en-GB" sz="1350" b="1" dirty="0">
                <a:solidFill>
                  <a:srgbClr val="001965"/>
                </a:solidFill>
                <a:latin typeface="Apis For Office"/>
                <a:cs typeface="Arial" charset="0"/>
              </a:rPr>
              <a:t>kg/m</a:t>
            </a:r>
            <a:r>
              <a:rPr lang="en-GB" sz="1350" b="1" baseline="30000" dirty="0">
                <a:solidFill>
                  <a:srgbClr val="001965"/>
                </a:solidFill>
                <a:latin typeface="Apis For Office"/>
                <a:cs typeface="Arial" charset="0"/>
              </a:rPr>
              <a:t>2 </a:t>
            </a:r>
          </a:p>
          <a:p>
            <a:pPr algn="ctr" defTabSz="914378">
              <a:defRPr/>
            </a:pPr>
            <a:r>
              <a:rPr lang="en-GB" sz="1350" b="1" dirty="0">
                <a:solidFill>
                  <a:srgbClr val="001965"/>
                </a:solidFill>
                <a:latin typeface="Apis For Office"/>
                <a:cs typeface="Arial" charset="0"/>
              </a:rPr>
              <a:t>in adult hood</a:t>
            </a:r>
          </a:p>
        </p:txBody>
      </p:sp>
      <p:pic>
        <p:nvPicPr>
          <p:cNvPr id="11" name="Immagine 10">
            <a:extLst>
              <a:ext uri="{FF2B5EF4-FFF2-40B4-BE49-F238E27FC236}">
                <a16:creationId xmlns:a16="http://schemas.microsoft.com/office/drawing/2014/main" id="{A5AADC87-834E-4236-A58B-C9FDE4DBEB2B}"/>
              </a:ext>
            </a:extLst>
          </p:cNvPr>
          <p:cNvPicPr>
            <a:picLocks noChangeAspect="1"/>
          </p:cNvPicPr>
          <p:nvPr/>
        </p:nvPicPr>
        <p:blipFill rotWithShape="1">
          <a:blip r:embed="rId6"/>
          <a:srcRect l="66619" t="24733" r="3323" b="38690"/>
          <a:stretch/>
        </p:blipFill>
        <p:spPr>
          <a:xfrm>
            <a:off x="10181999" y="0"/>
            <a:ext cx="1964088" cy="1146886"/>
          </a:xfrm>
          <a:prstGeom prst="rect">
            <a:avLst/>
          </a:prstGeom>
        </p:spPr>
      </p:pic>
    </p:spTree>
    <p:extLst>
      <p:ext uri="{BB962C8B-B14F-4D97-AF65-F5344CB8AC3E}">
        <p14:creationId xmlns:p14="http://schemas.microsoft.com/office/powerpoint/2010/main" val="3606688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a 5"/>
          <p:cNvGraphicFramePr/>
          <p:nvPr>
            <p:extLst>
              <p:ext uri="{D42A27DB-BD31-4B8C-83A1-F6EECF244321}">
                <p14:modId xmlns:p14="http://schemas.microsoft.com/office/powerpoint/2010/main" val="3335662682"/>
              </p:ext>
            </p:extLst>
          </p:nvPr>
        </p:nvGraphicFramePr>
        <p:xfrm>
          <a:off x="1926817" y="526997"/>
          <a:ext cx="8286090" cy="4929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asellaDiTesto 7"/>
          <p:cNvSpPr txBox="1"/>
          <p:nvPr/>
        </p:nvSpPr>
        <p:spPr>
          <a:xfrm>
            <a:off x="342023" y="5325481"/>
            <a:ext cx="4896192" cy="954107"/>
          </a:xfrm>
          <a:prstGeom prst="rect">
            <a:avLst/>
          </a:prstGeom>
          <a:noFill/>
          <a:ln>
            <a:solidFill>
              <a:schemeClr val="tx2"/>
            </a:solidFill>
          </a:ln>
        </p:spPr>
        <p:txBody>
          <a:bodyPr wrap="square" rtlCol="0">
            <a:spAutoFit/>
          </a:bodyPr>
          <a:lstStyle/>
          <a:p>
            <a:pPr algn="ctr"/>
            <a:r>
              <a:rPr lang="it-IT" sz="2800" b="1" dirty="0">
                <a:solidFill>
                  <a:schemeClr val="tx2"/>
                </a:solidFill>
              </a:rPr>
              <a:t>COMBATTERE L’OBESITA’ FIN DAI PRIMI ANNI DI VITA</a:t>
            </a:r>
          </a:p>
        </p:txBody>
      </p:sp>
      <p:pic>
        <p:nvPicPr>
          <p:cNvPr id="24" name="Immagine 23" descr="Schermata 2015-10-05 alle 10.08.14.png"/>
          <p:cNvPicPr>
            <a:picLocks noChangeAspect="1"/>
          </p:cNvPicPr>
          <p:nvPr/>
        </p:nvPicPr>
        <p:blipFill>
          <a:blip r:embed="rId8"/>
          <a:stretch>
            <a:fillRect/>
          </a:stretch>
        </p:blipFill>
        <p:spPr>
          <a:xfrm>
            <a:off x="2020530" y="1823885"/>
            <a:ext cx="7972378" cy="1278101"/>
          </a:xfrm>
          <a:prstGeom prst="rect">
            <a:avLst/>
          </a:prstGeom>
          <a:ln>
            <a:solidFill>
              <a:schemeClr val="accent1"/>
            </a:solidFill>
          </a:ln>
        </p:spPr>
      </p:pic>
    </p:spTree>
    <p:extLst>
      <p:ext uri="{BB962C8B-B14F-4D97-AF65-F5344CB8AC3E}">
        <p14:creationId xmlns:p14="http://schemas.microsoft.com/office/powerpoint/2010/main" val="3731587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Immagine 2">
            <a:extLst>
              <a:ext uri="{FF2B5EF4-FFF2-40B4-BE49-F238E27FC236}">
                <a16:creationId xmlns:a16="http://schemas.microsoft.com/office/drawing/2014/main" id="{73847842-7874-EB98-A893-B5F4543D2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0213" y="207646"/>
            <a:ext cx="5832171" cy="653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rnice 1">
            <a:extLst>
              <a:ext uri="{FF2B5EF4-FFF2-40B4-BE49-F238E27FC236}">
                <a16:creationId xmlns:a16="http://schemas.microsoft.com/office/drawing/2014/main" id="{21F693E4-508A-C707-1544-F9B769591DF4}"/>
              </a:ext>
            </a:extLst>
          </p:cNvPr>
          <p:cNvSpPr/>
          <p:nvPr/>
        </p:nvSpPr>
        <p:spPr>
          <a:xfrm>
            <a:off x="6046499" y="207646"/>
            <a:ext cx="2758071" cy="6509668"/>
          </a:xfrm>
          <a:prstGeom prst="frame">
            <a:avLst>
              <a:gd name="adj1" fmla="val 3290"/>
            </a:avLst>
          </a:prstGeom>
          <a:solidFill>
            <a:schemeClr val="accent1"/>
          </a:solidFill>
          <a:ln w="0" cmpd="sng">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endParaRPr lang="it-IT" altLang="it-IT" sz="1800">
              <a:latin typeface="Calibri" panose="020F0502020204030204" pitchFamily="34" charset="0"/>
            </a:endParaRPr>
          </a:p>
        </p:txBody>
      </p:sp>
      <p:sp>
        <p:nvSpPr>
          <p:cNvPr id="26629" name="CasellaDiTesto 2">
            <a:extLst>
              <a:ext uri="{FF2B5EF4-FFF2-40B4-BE49-F238E27FC236}">
                <a16:creationId xmlns:a16="http://schemas.microsoft.com/office/drawing/2014/main" id="{9FB48BB7-EAEA-65A7-8D1C-4DE978CDC2C0}"/>
              </a:ext>
            </a:extLst>
          </p:cNvPr>
          <p:cNvSpPr txBox="1">
            <a:spLocks noChangeArrowheads="1"/>
          </p:cNvSpPr>
          <p:nvPr/>
        </p:nvSpPr>
        <p:spPr bwMode="auto">
          <a:xfrm>
            <a:off x="622438" y="1629238"/>
            <a:ext cx="3949562"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just" eaLnBrk="1" hangingPunct="1"/>
            <a:r>
              <a:rPr lang="it-IT" altLang="it-IT" sz="2800" b="1" dirty="0">
                <a:solidFill>
                  <a:schemeClr val="accent1"/>
                </a:solidFill>
                <a:latin typeface="Lucida Sans Unicode" panose="020B0602030504020204" pitchFamily="34" charset="0"/>
              </a:rPr>
              <a:t>PLS/MMG</a:t>
            </a:r>
          </a:p>
          <a:p>
            <a:pPr algn="just" eaLnBrk="1" hangingPunct="1"/>
            <a:endParaRPr lang="it-IT" altLang="it-IT" sz="2000" b="1" dirty="0">
              <a:solidFill>
                <a:schemeClr val="accent1"/>
              </a:solidFill>
              <a:latin typeface="Lucida Sans Unicode" panose="020B0602030504020204" pitchFamily="34" charset="0"/>
            </a:endParaRPr>
          </a:p>
          <a:p>
            <a:pPr algn="just" eaLnBrk="1" hangingPunct="1">
              <a:buFont typeface="Wingdings" pitchFamily="2" charset="2"/>
              <a:buChar char="ü"/>
            </a:pPr>
            <a:r>
              <a:rPr lang="it-IT" altLang="it-IT" sz="2000" b="1" dirty="0">
                <a:solidFill>
                  <a:schemeClr val="accent1"/>
                </a:solidFill>
                <a:latin typeface="Lucida Sans Unicode" panose="020B0602030504020204" pitchFamily="34" charset="0"/>
              </a:rPr>
              <a:t>Prevenzione primaria</a:t>
            </a:r>
          </a:p>
          <a:p>
            <a:pPr algn="just" eaLnBrk="1" hangingPunct="1">
              <a:buFont typeface="Wingdings" pitchFamily="2" charset="2"/>
              <a:buChar char="ü"/>
            </a:pPr>
            <a:r>
              <a:rPr lang="it-IT" altLang="it-IT" sz="2000" b="1" dirty="0">
                <a:latin typeface="Lucida Sans Unicode" panose="020B0602030504020204" pitchFamily="34" charset="0"/>
              </a:rPr>
              <a:t>Presa in carico tempestiva dell’eccesso ponderale </a:t>
            </a:r>
            <a:r>
              <a:rPr lang="it-IT" altLang="it-IT" sz="2000" b="1" dirty="0">
                <a:solidFill>
                  <a:schemeClr val="accent1"/>
                </a:solidFill>
                <a:latin typeface="Lucida Sans Unicode" panose="020B0602030504020204" pitchFamily="34" charset="0"/>
              </a:rPr>
              <a:t>(prevenzione secondaria)</a:t>
            </a:r>
          </a:p>
          <a:p>
            <a:pPr algn="just" eaLnBrk="1" hangingPunct="1">
              <a:buFont typeface="Wingdings" pitchFamily="2" charset="2"/>
              <a:buChar char="ü"/>
            </a:pPr>
            <a:r>
              <a:rPr lang="it-IT" altLang="it-IT" sz="2000" b="1" dirty="0">
                <a:latin typeface="Lucida Sans Unicode" panose="020B0602030504020204" pitchFamily="34" charset="0"/>
              </a:rPr>
              <a:t>Invio ai livelli di assistenza successivi di casi specifici</a:t>
            </a:r>
          </a:p>
          <a:p>
            <a:pPr algn="just"/>
            <a:r>
              <a:rPr lang="it-IT" altLang="it-IT" sz="2000" b="1" dirty="0">
                <a:solidFill>
                  <a:schemeClr val="accent1"/>
                </a:solidFill>
                <a:latin typeface="Lucida Sans Unicode" panose="020B0602030504020204" pitchFamily="34" charset="0"/>
              </a:rPr>
              <a:t>(prevenzione secondaria)</a:t>
            </a:r>
          </a:p>
        </p:txBody>
      </p:sp>
      <p:sp>
        <p:nvSpPr>
          <p:cNvPr id="26630" name="CasellaDiTesto 3">
            <a:extLst>
              <a:ext uri="{FF2B5EF4-FFF2-40B4-BE49-F238E27FC236}">
                <a16:creationId xmlns:a16="http://schemas.microsoft.com/office/drawing/2014/main" id="{1C3C130B-2066-C7A5-D9B8-9D1994512710}"/>
              </a:ext>
            </a:extLst>
          </p:cNvPr>
          <p:cNvSpPr txBox="1">
            <a:spLocks noChangeArrowheads="1"/>
          </p:cNvSpPr>
          <p:nvPr/>
        </p:nvSpPr>
        <p:spPr bwMode="auto">
          <a:xfrm>
            <a:off x="724194" y="5128278"/>
            <a:ext cx="45289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it-IT" altLang="it-IT" sz="2800" b="1" dirty="0">
                <a:solidFill>
                  <a:schemeClr val="accent1"/>
                </a:solidFill>
                <a:latin typeface="Lucida Sans Unicode" panose="020B0602030504020204" pitchFamily="34" charset="0"/>
              </a:rPr>
              <a:t>PREVENZIONE</a:t>
            </a:r>
          </a:p>
          <a:p>
            <a:pPr algn="ctr" eaLnBrk="1" hangingPunct="1"/>
            <a:endParaRPr lang="it-IT" altLang="it-IT" sz="2000" b="1" dirty="0">
              <a:latin typeface="Lucida Sans Unicode" panose="020B0602030504020204" pitchFamily="34" charset="0"/>
            </a:endParaRPr>
          </a:p>
          <a:p>
            <a:pPr eaLnBrk="1" hangingPunct="1"/>
            <a:r>
              <a:rPr lang="it-IT" altLang="it-IT" sz="1600" b="1" dirty="0">
                <a:latin typeface="Lucida Sans Unicode" panose="020B0602030504020204" pitchFamily="34" charset="0"/>
              </a:rPr>
              <a:t>- Educazione di operatori/scuole</a:t>
            </a:r>
          </a:p>
          <a:p>
            <a:pPr eaLnBrk="1" hangingPunct="1"/>
            <a:r>
              <a:rPr lang="it-IT" altLang="it-IT" sz="1600" b="1" dirty="0">
                <a:latin typeface="Lucida Sans Unicode" panose="020B0602030504020204" pitchFamily="34" charset="0"/>
              </a:rPr>
              <a:t>- Ruolo motivazionale attivo</a:t>
            </a:r>
          </a:p>
          <a:p>
            <a:pPr eaLnBrk="1" hangingPunct="1"/>
            <a:r>
              <a:rPr lang="it-IT" altLang="it-IT" sz="1600" b="1" dirty="0">
                <a:latin typeface="Lucida Sans Unicode" panose="020B0602030504020204" pitchFamily="34" charset="0"/>
              </a:rPr>
              <a:t>- Presa in carico dell’intera famiglia</a:t>
            </a:r>
          </a:p>
        </p:txBody>
      </p:sp>
      <p:pic>
        <p:nvPicPr>
          <p:cNvPr id="26631" name="Picture 2" descr="Comunicazione per i familiari - Incontri con gli Ospiti e gestione salme.  Aggiornamento del 28.11.2020 | Fondazione Casa Serena Leffe ONLUS">
            <a:extLst>
              <a:ext uri="{FF2B5EF4-FFF2-40B4-BE49-F238E27FC236}">
                <a16:creationId xmlns:a16="http://schemas.microsoft.com/office/drawing/2014/main" id="{CC86E352-FC15-C6B8-062B-728913595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369" r="26578"/>
          <a:stretch>
            <a:fillRect/>
          </a:stretch>
        </p:blipFill>
        <p:spPr bwMode="auto">
          <a:xfrm>
            <a:off x="325438" y="4773352"/>
            <a:ext cx="431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5">
            <a:extLst>
              <a:ext uri="{FF2B5EF4-FFF2-40B4-BE49-F238E27FC236}">
                <a16:creationId xmlns:a16="http://schemas.microsoft.com/office/drawing/2014/main" id="{C57583C4-114D-7742-AF08-36EA550D0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489"/>
          <a:stretch>
            <a:fillRect/>
          </a:stretch>
        </p:blipFill>
        <p:spPr bwMode="auto">
          <a:xfrm>
            <a:off x="1917848" y="11644"/>
            <a:ext cx="3770312"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10">
            <a:extLst>
              <a:ext uri="{FF2B5EF4-FFF2-40B4-BE49-F238E27FC236}">
                <a16:creationId xmlns:a16="http://schemas.microsoft.com/office/drawing/2014/main" id="{8D86E3A6-FD5B-804A-1279-FC854A87C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25" t="5492" r="65379" b="414"/>
          <a:stretch>
            <a:fillRect/>
          </a:stretch>
        </p:blipFill>
        <p:spPr bwMode="auto">
          <a:xfrm>
            <a:off x="0" y="11644"/>
            <a:ext cx="1995488"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Immagine 2">
            <a:extLst>
              <a:ext uri="{FF2B5EF4-FFF2-40B4-BE49-F238E27FC236}">
                <a16:creationId xmlns:a16="http://schemas.microsoft.com/office/drawing/2014/main" id="{E9F5B5DD-6818-E823-4860-323E4D9D6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852" y="25034"/>
            <a:ext cx="6096491" cy="683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rnice 1">
            <a:extLst>
              <a:ext uri="{FF2B5EF4-FFF2-40B4-BE49-F238E27FC236}">
                <a16:creationId xmlns:a16="http://schemas.microsoft.com/office/drawing/2014/main" id="{6567C45F-517F-9DC6-F2F2-9FB6995D252A}"/>
              </a:ext>
            </a:extLst>
          </p:cNvPr>
          <p:cNvSpPr/>
          <p:nvPr/>
        </p:nvSpPr>
        <p:spPr>
          <a:xfrm>
            <a:off x="5860472" y="25035"/>
            <a:ext cx="6331527" cy="6807932"/>
          </a:xfrm>
          <a:prstGeom prst="frame">
            <a:avLst>
              <a:gd name="adj1" fmla="val 3290"/>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endParaRPr lang="it-IT" altLang="it-IT" sz="1800">
              <a:latin typeface="Calibri" panose="020F0502020204030204" pitchFamily="34" charset="0"/>
            </a:endParaRPr>
          </a:p>
        </p:txBody>
      </p:sp>
      <p:sp>
        <p:nvSpPr>
          <p:cNvPr id="7" name="CasellaDiTesto 2">
            <a:extLst>
              <a:ext uri="{FF2B5EF4-FFF2-40B4-BE49-F238E27FC236}">
                <a16:creationId xmlns:a16="http://schemas.microsoft.com/office/drawing/2014/main" id="{78A2DA58-77AD-D84E-A2C3-810A01E571D5}"/>
              </a:ext>
            </a:extLst>
          </p:cNvPr>
          <p:cNvSpPr txBox="1">
            <a:spLocks noChangeArrowheads="1"/>
          </p:cNvSpPr>
          <p:nvPr/>
        </p:nvSpPr>
        <p:spPr bwMode="auto">
          <a:xfrm>
            <a:off x="83535" y="2957402"/>
            <a:ext cx="5752092"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just" eaLnBrk="1" hangingPunct="1"/>
            <a:r>
              <a:rPr lang="it-IT" altLang="it-IT" b="1" dirty="0">
                <a:solidFill>
                  <a:schemeClr val="accent1"/>
                </a:solidFill>
                <a:latin typeface="Lucida Sans Unicode" panose="020B0602030504020204" pitchFamily="34" charset="0"/>
              </a:rPr>
              <a:t>CENTRI III LIVELLO/Dipartimenti Universitari</a:t>
            </a:r>
          </a:p>
          <a:p>
            <a:pPr algn="just" eaLnBrk="1" hangingPunct="1"/>
            <a:endParaRPr lang="it-IT" altLang="it-IT" sz="1200" b="1" dirty="0">
              <a:latin typeface="Lucida Sans Unicode" panose="020B0602030504020204" pitchFamily="34" charset="0"/>
            </a:endParaRPr>
          </a:p>
          <a:p>
            <a:pPr algn="just" eaLnBrk="1" hangingPunct="1">
              <a:buFont typeface="Wingdings" pitchFamily="2" charset="2"/>
              <a:buChar char="ü"/>
            </a:pPr>
            <a:r>
              <a:rPr lang="it-IT" altLang="it-IT" sz="2200" b="1" dirty="0">
                <a:solidFill>
                  <a:schemeClr val="accent1"/>
                </a:solidFill>
                <a:latin typeface="Lucida Sans Unicode" panose="020B0602030504020204" pitchFamily="34" charset="0"/>
              </a:rPr>
              <a:t>Educazione operatori sanitari e popolazione</a:t>
            </a:r>
          </a:p>
          <a:p>
            <a:pPr algn="just" eaLnBrk="1" hangingPunct="1">
              <a:buFont typeface="Wingdings" pitchFamily="2" charset="2"/>
              <a:buChar char="ü"/>
            </a:pPr>
            <a:r>
              <a:rPr lang="it-IT" altLang="it-IT" sz="2200" b="1" dirty="0">
                <a:solidFill>
                  <a:schemeClr val="accent1"/>
                </a:solidFill>
                <a:latin typeface="Lucida Sans Unicode" panose="020B0602030504020204" pitchFamily="34" charset="0"/>
              </a:rPr>
              <a:t>Promozione di attività di ricerca e di integrazione di cure</a:t>
            </a:r>
          </a:p>
          <a:p>
            <a:pPr algn="just" eaLnBrk="1" hangingPunct="1">
              <a:buFont typeface="Wingdings" pitchFamily="2" charset="2"/>
              <a:buChar char="ü"/>
            </a:pPr>
            <a:r>
              <a:rPr lang="it-IT" altLang="it-IT" sz="2200" b="1" dirty="0">
                <a:latin typeface="Lucida Sans Unicode" panose="020B0602030504020204" pitchFamily="34" charset="0"/>
              </a:rPr>
              <a:t>Presa in carico multidisciplinare di pazienti con obesità grave o comorbidità</a:t>
            </a:r>
          </a:p>
          <a:p>
            <a:pPr algn="just" eaLnBrk="1" hangingPunct="1">
              <a:buFont typeface="Wingdings" pitchFamily="2" charset="2"/>
              <a:buChar char="ü"/>
            </a:pPr>
            <a:r>
              <a:rPr lang="it-IT" altLang="it-IT" sz="2200" b="1" dirty="0">
                <a:solidFill>
                  <a:schemeClr val="accent1"/>
                </a:solidFill>
                <a:latin typeface="Lucida Sans Unicode" panose="020B0602030504020204" pitchFamily="34" charset="0"/>
              </a:rPr>
              <a:t>Prevenzione </a:t>
            </a:r>
            <a:r>
              <a:rPr lang="it-IT" altLang="it-IT" sz="2200" b="1" dirty="0">
                <a:latin typeface="Lucida Sans Unicode" panose="020B0602030504020204" pitchFamily="34" charset="0"/>
              </a:rPr>
              <a:t>e terapia delle </a:t>
            </a:r>
            <a:r>
              <a:rPr lang="it-IT" altLang="it-IT" sz="2200" b="1" dirty="0">
                <a:solidFill>
                  <a:schemeClr val="accent1"/>
                </a:solidFill>
                <a:latin typeface="Lucida Sans Unicode" panose="020B0602030504020204" pitchFamily="34" charset="0"/>
              </a:rPr>
              <a:t>complicanze</a:t>
            </a:r>
          </a:p>
        </p:txBody>
      </p:sp>
      <p:pic>
        <p:nvPicPr>
          <p:cNvPr id="25605" name="Picture 2">
            <a:extLst>
              <a:ext uri="{FF2B5EF4-FFF2-40B4-BE49-F238E27FC236}">
                <a16:creationId xmlns:a16="http://schemas.microsoft.com/office/drawing/2014/main" id="{A4085149-8AD9-6B45-301B-5BB47520E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72" t="5708" r="972"/>
          <a:stretch>
            <a:fillRect/>
          </a:stretch>
        </p:blipFill>
        <p:spPr bwMode="auto">
          <a:xfrm>
            <a:off x="2297153" y="25034"/>
            <a:ext cx="3294254" cy="265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5">
            <a:extLst>
              <a:ext uri="{FF2B5EF4-FFF2-40B4-BE49-F238E27FC236}">
                <a16:creationId xmlns:a16="http://schemas.microsoft.com/office/drawing/2014/main" id="{B50EA611-2E82-CFA3-744F-36C3F982F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489"/>
          <a:stretch>
            <a:fillRect/>
          </a:stretch>
        </p:blipFill>
        <p:spPr bwMode="auto">
          <a:xfrm>
            <a:off x="253002" y="1496902"/>
            <a:ext cx="1782276" cy="12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10">
            <a:extLst>
              <a:ext uri="{FF2B5EF4-FFF2-40B4-BE49-F238E27FC236}">
                <a16:creationId xmlns:a16="http://schemas.microsoft.com/office/drawing/2014/main" id="{8D4F4A9F-CA99-8019-1F80-E52D673D39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25" t="5492" r="65379" b="414"/>
          <a:stretch>
            <a:fillRect/>
          </a:stretch>
        </p:blipFill>
        <p:spPr bwMode="auto">
          <a:xfrm>
            <a:off x="276820" y="25034"/>
            <a:ext cx="1995488"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5605"/>
                                        </p:tgtEl>
                                        <p:attrNameLst>
                                          <p:attrName>style.visibility</p:attrName>
                                        </p:attrNameLst>
                                      </p:cBhvr>
                                      <p:to>
                                        <p:strVal val="visible"/>
                                      </p:to>
                                    </p:set>
                                    <p:animEffect transition="in" filter="dissolve">
                                      <p:cBhvr>
                                        <p:cTn id="12"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bicicletta, schermata, Ruota di bicicletta&#10;&#10;Descrizione generata automaticamente">
            <a:extLst>
              <a:ext uri="{FF2B5EF4-FFF2-40B4-BE49-F238E27FC236}">
                <a16:creationId xmlns:a16="http://schemas.microsoft.com/office/drawing/2014/main" id="{F8803368-97EB-E692-A461-DEE3DC100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23" y="0"/>
            <a:ext cx="5055444" cy="6858000"/>
          </a:xfrm>
          <a:prstGeom prst="rect">
            <a:avLst/>
          </a:prstGeom>
        </p:spPr>
      </p:pic>
      <p:pic>
        <p:nvPicPr>
          <p:cNvPr id="7" name="Immagine 6" descr="Immagine che contiene testo, menu, documento, schermata&#10;&#10;Descrizione generata automaticamente">
            <a:extLst>
              <a:ext uri="{FF2B5EF4-FFF2-40B4-BE49-F238E27FC236}">
                <a16:creationId xmlns:a16="http://schemas.microsoft.com/office/drawing/2014/main" id="{D565A0B2-6829-EEC5-A6F7-C85FE98E2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067" y="0"/>
            <a:ext cx="6222156" cy="6850214"/>
          </a:xfrm>
          <a:prstGeom prst="rect">
            <a:avLst/>
          </a:prstGeom>
        </p:spPr>
      </p:pic>
    </p:spTree>
    <p:extLst>
      <p:ext uri="{BB962C8B-B14F-4D97-AF65-F5344CB8AC3E}">
        <p14:creationId xmlns:p14="http://schemas.microsoft.com/office/powerpoint/2010/main" val="2575631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0B803AE1-EC24-A851-FAAC-9716E9DF5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1469"/>
            <a:ext cx="11848524" cy="6532644"/>
          </a:xfrm>
          <a:prstGeom prst="rect">
            <a:avLst/>
          </a:prstGeom>
        </p:spPr>
      </p:pic>
      <p:pic>
        <p:nvPicPr>
          <p:cNvPr id="5" name="Immagine 4">
            <a:extLst>
              <a:ext uri="{FF2B5EF4-FFF2-40B4-BE49-F238E27FC236}">
                <a16:creationId xmlns:a16="http://schemas.microsoft.com/office/drawing/2014/main" id="{F25E0A5D-8235-E0C8-EF35-684E8935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817" y="301469"/>
            <a:ext cx="4211707" cy="2265089"/>
          </a:xfrm>
          <a:prstGeom prst="rect">
            <a:avLst/>
          </a:prstGeom>
        </p:spPr>
      </p:pic>
      <p:sp>
        <p:nvSpPr>
          <p:cNvPr id="2" name="Rettangolo 1">
            <a:extLst>
              <a:ext uri="{FF2B5EF4-FFF2-40B4-BE49-F238E27FC236}">
                <a16:creationId xmlns:a16="http://schemas.microsoft.com/office/drawing/2014/main" id="{706A3B98-0075-C24B-918C-E80C2CA3A615}"/>
              </a:ext>
            </a:extLst>
          </p:cNvPr>
          <p:cNvSpPr/>
          <p:nvPr/>
        </p:nvSpPr>
        <p:spPr>
          <a:xfrm>
            <a:off x="1094508" y="1662545"/>
            <a:ext cx="5624947" cy="346364"/>
          </a:xfrm>
          <a:prstGeom prst="rect">
            <a:avLst/>
          </a:prstGeom>
          <a:noFill/>
          <a:ln w="984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4241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reenshot, persona, arancia&#10;&#10;Descrizione generata automaticamente">
            <a:extLst>
              <a:ext uri="{FF2B5EF4-FFF2-40B4-BE49-F238E27FC236}">
                <a16:creationId xmlns:a16="http://schemas.microsoft.com/office/drawing/2014/main" id="{26E3949E-1C5C-6B35-5D93-3EE37D89A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16"/>
            <a:ext cx="7339431" cy="3639512"/>
          </a:xfrm>
          <a:prstGeom prst="rect">
            <a:avLst/>
          </a:prstGeom>
        </p:spPr>
      </p:pic>
      <p:pic>
        <p:nvPicPr>
          <p:cNvPr id="7" name="Immagine 6">
            <a:extLst>
              <a:ext uri="{FF2B5EF4-FFF2-40B4-BE49-F238E27FC236}">
                <a16:creationId xmlns:a16="http://schemas.microsoft.com/office/drawing/2014/main" id="{27D6260A-844C-340D-CB39-3CA893BE2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273" y="3429000"/>
            <a:ext cx="6765899" cy="3429000"/>
          </a:xfrm>
          <a:prstGeom prst="rect">
            <a:avLst/>
          </a:prstGeom>
        </p:spPr>
      </p:pic>
      <p:pic>
        <p:nvPicPr>
          <p:cNvPr id="8" name="Immagine 7">
            <a:extLst>
              <a:ext uri="{FF2B5EF4-FFF2-40B4-BE49-F238E27FC236}">
                <a16:creationId xmlns:a16="http://schemas.microsoft.com/office/drawing/2014/main" id="{3F2750A7-8D2F-9A3A-E29B-BABE78EC8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6140" y="845797"/>
            <a:ext cx="4391032" cy="2361531"/>
          </a:xfrm>
          <a:prstGeom prst="rect">
            <a:avLst/>
          </a:prstGeom>
        </p:spPr>
      </p:pic>
      <p:sp>
        <p:nvSpPr>
          <p:cNvPr id="2" name="CasellaDiTesto 1">
            <a:extLst>
              <a:ext uri="{FF2B5EF4-FFF2-40B4-BE49-F238E27FC236}">
                <a16:creationId xmlns:a16="http://schemas.microsoft.com/office/drawing/2014/main" id="{FAAA9D80-0E14-477F-F11E-4EACD475E1DB}"/>
              </a:ext>
            </a:extLst>
          </p:cNvPr>
          <p:cNvSpPr txBox="1"/>
          <p:nvPr/>
        </p:nvSpPr>
        <p:spPr>
          <a:xfrm>
            <a:off x="484828" y="4420225"/>
            <a:ext cx="4013019" cy="1446550"/>
          </a:xfrm>
          <a:prstGeom prst="rect">
            <a:avLst/>
          </a:prstGeom>
          <a:noFill/>
          <a:ln>
            <a:solidFill>
              <a:schemeClr val="accent1"/>
            </a:solidFill>
          </a:ln>
        </p:spPr>
        <p:txBody>
          <a:bodyPr wrap="square" rtlCol="0">
            <a:spAutoFit/>
          </a:bodyPr>
          <a:lstStyle/>
          <a:p>
            <a:r>
              <a:rPr lang="it-IT" sz="3200" b="1" dirty="0">
                <a:solidFill>
                  <a:schemeClr val="accent1"/>
                </a:solidFill>
              </a:rPr>
              <a:t>FRIDA: </a:t>
            </a:r>
            <a:r>
              <a:rPr lang="it-IT" sz="2800" dirty="0">
                <a:solidFill>
                  <a:schemeClr val="accent1"/>
                </a:solidFill>
              </a:rPr>
              <a:t>portale di UNITO </a:t>
            </a:r>
          </a:p>
          <a:p>
            <a:r>
              <a:rPr lang="it-IT" sz="2800" dirty="0">
                <a:solidFill>
                  <a:schemeClr val="accent1"/>
                </a:solidFill>
              </a:rPr>
              <a:t>per il Public Engagement</a:t>
            </a:r>
          </a:p>
          <a:p>
            <a:r>
              <a:rPr lang="it-IT" sz="2800" dirty="0">
                <a:solidFill>
                  <a:schemeClr val="accent1"/>
                </a:solidFill>
              </a:rPr>
              <a:t>e la Comunità Accademica</a:t>
            </a:r>
          </a:p>
        </p:txBody>
      </p:sp>
    </p:spTree>
    <p:extLst>
      <p:ext uri="{BB962C8B-B14F-4D97-AF65-F5344CB8AC3E}">
        <p14:creationId xmlns:p14="http://schemas.microsoft.com/office/powerpoint/2010/main" val="833120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Carattere, schermata, design&#10;&#10;Descrizione generata automaticamente">
            <a:extLst>
              <a:ext uri="{FF2B5EF4-FFF2-40B4-BE49-F238E27FC236}">
                <a16:creationId xmlns:a16="http://schemas.microsoft.com/office/drawing/2014/main" id="{81A672E3-FFB8-A8FA-65D7-2382FC03E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01" y="235975"/>
            <a:ext cx="5221500" cy="2387435"/>
          </a:xfrm>
          <a:prstGeom prst="rect">
            <a:avLst/>
          </a:prstGeom>
        </p:spPr>
      </p:pic>
      <p:pic>
        <p:nvPicPr>
          <p:cNvPr id="6" name="Immagine 5" descr="Immagine che contiene testo, Carattere, schermata&#10;&#10;Descrizione generata automaticamente">
            <a:extLst>
              <a:ext uri="{FF2B5EF4-FFF2-40B4-BE49-F238E27FC236}">
                <a16:creationId xmlns:a16="http://schemas.microsoft.com/office/drawing/2014/main" id="{6EA07168-B898-6252-4CCD-D6A1E61C6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101" y="235975"/>
            <a:ext cx="4510548" cy="2927300"/>
          </a:xfrm>
          <a:prstGeom prst="rect">
            <a:avLst/>
          </a:prstGeom>
        </p:spPr>
      </p:pic>
      <p:pic>
        <p:nvPicPr>
          <p:cNvPr id="8" name="Immagine 7" descr="Immagine che contiene testo, schermata, Carattere, documento&#10;&#10;Descrizione generata automaticamente">
            <a:extLst>
              <a:ext uri="{FF2B5EF4-FFF2-40B4-BE49-F238E27FC236}">
                <a16:creationId xmlns:a16="http://schemas.microsoft.com/office/drawing/2014/main" id="{8C2CE0C8-6A29-BE00-33DA-06C00262F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834" y="3067462"/>
            <a:ext cx="11000834" cy="3303841"/>
          </a:xfrm>
          <a:prstGeom prst="rect">
            <a:avLst/>
          </a:prstGeom>
        </p:spPr>
      </p:pic>
    </p:spTree>
    <p:extLst>
      <p:ext uri="{BB962C8B-B14F-4D97-AF65-F5344CB8AC3E}">
        <p14:creationId xmlns:p14="http://schemas.microsoft.com/office/powerpoint/2010/main" val="1120558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859E2DC3-208B-75C6-7E0E-1185979ED081}"/>
              </a:ext>
            </a:extLst>
          </p:cNvPr>
          <p:cNvSpPr txBox="1"/>
          <p:nvPr/>
        </p:nvSpPr>
        <p:spPr>
          <a:xfrm>
            <a:off x="197472" y="3889949"/>
            <a:ext cx="4108101" cy="2585323"/>
          </a:xfrm>
          <a:prstGeom prst="rect">
            <a:avLst/>
          </a:prstGeom>
          <a:noFill/>
        </p:spPr>
        <p:txBody>
          <a:bodyPr wrap="square">
            <a:spAutoFit/>
          </a:bodyPr>
          <a:lstStyle/>
          <a:p>
            <a:r>
              <a:rPr lang="it-IT" sz="1800" dirty="0">
                <a:effectLst/>
                <a:latin typeface="Calibri" panose="020F0502020204030204" pitchFamily="34" charset="0"/>
              </a:rPr>
              <a:t>L’utilizzo di body scanner ottici tridimensionali in setting clinici sta rivoluzionando il mondo dell’antropometria. </a:t>
            </a:r>
          </a:p>
          <a:p>
            <a:endParaRPr lang="it-IT" dirty="0">
              <a:latin typeface="Calibri" panose="020F0502020204030204" pitchFamily="34" charset="0"/>
            </a:endParaRPr>
          </a:p>
          <a:p>
            <a:r>
              <a:rPr lang="it-IT" dirty="0">
                <a:latin typeface="Calibri" panose="020F0502020204030204" pitchFamily="34" charset="0"/>
              </a:rPr>
              <a:t>G</a:t>
            </a:r>
            <a:r>
              <a:rPr lang="it-IT" sz="1800" dirty="0">
                <a:effectLst/>
                <a:latin typeface="Calibri" panose="020F0502020204030204" pitchFamily="34" charset="0"/>
              </a:rPr>
              <a:t>razie a questi dispositivi, è possibile rendere le misurazioni ripetibili, precise e accurate con notevoli vantaggi e prospettive future</a:t>
            </a:r>
            <a:endParaRPr lang="it-IT" dirty="0"/>
          </a:p>
        </p:txBody>
      </p:sp>
      <p:sp>
        <p:nvSpPr>
          <p:cNvPr id="12" name="CasellaDiTesto 11">
            <a:extLst>
              <a:ext uri="{FF2B5EF4-FFF2-40B4-BE49-F238E27FC236}">
                <a16:creationId xmlns:a16="http://schemas.microsoft.com/office/drawing/2014/main" id="{C7EC8854-D53B-2183-DEBC-9832882234C8}"/>
              </a:ext>
            </a:extLst>
          </p:cNvPr>
          <p:cNvSpPr txBox="1"/>
          <p:nvPr/>
        </p:nvSpPr>
        <p:spPr>
          <a:xfrm>
            <a:off x="8391234" y="3429000"/>
            <a:ext cx="3800766" cy="3139321"/>
          </a:xfrm>
          <a:prstGeom prst="rect">
            <a:avLst/>
          </a:prstGeom>
          <a:noFill/>
        </p:spPr>
        <p:txBody>
          <a:bodyPr wrap="square">
            <a:spAutoFit/>
          </a:bodyPr>
          <a:lstStyle/>
          <a:p>
            <a:r>
              <a:rPr lang="it-IT" dirty="0">
                <a:latin typeface="Calibri" panose="020F0502020204030204" pitchFamily="34" charset="0"/>
              </a:rPr>
              <a:t>A</a:t>
            </a:r>
            <a:r>
              <a:rPr lang="it-IT" sz="1800" dirty="0">
                <a:effectLst/>
                <a:latin typeface="Calibri" panose="020F0502020204030204" pitchFamily="34" charset="0"/>
              </a:rPr>
              <a:t>nalisi dimensioni e composizione corporea con Body </a:t>
            </a:r>
            <a:r>
              <a:rPr lang="it-IT" dirty="0">
                <a:latin typeface="Calibri" panose="020F0502020204030204" pitchFamily="34" charset="0"/>
              </a:rPr>
              <a:t>S</a:t>
            </a:r>
            <a:r>
              <a:rPr lang="it-IT" sz="1800" dirty="0">
                <a:effectLst/>
                <a:latin typeface="Calibri" panose="020F0502020204030204" pitchFamily="34" charset="0"/>
              </a:rPr>
              <a:t>canner a tecnologia OCA (</a:t>
            </a:r>
            <a:r>
              <a:rPr lang="it-IT" sz="1800" dirty="0" err="1">
                <a:effectLst/>
                <a:latin typeface="Calibri" panose="020F0502020204030204" pitchFamily="34" charset="0"/>
              </a:rPr>
              <a:t>ProScanner</a:t>
            </a:r>
            <a:r>
              <a:rPr lang="it-IT" sz="1800" dirty="0">
                <a:effectLst/>
                <a:latin typeface="Calibri" panose="020F0502020204030204" pitchFamily="34" charset="0"/>
              </a:rPr>
              <a:t>, versione 5.0 - Fit3D Inc., San Mateo, CA, USA) </a:t>
            </a:r>
          </a:p>
          <a:p>
            <a:endParaRPr lang="it-IT" dirty="0">
              <a:latin typeface="Calibri" panose="020F0502020204030204" pitchFamily="34" charset="0"/>
            </a:endParaRPr>
          </a:p>
          <a:p>
            <a:r>
              <a:rPr lang="it-IT" sz="1800" dirty="0">
                <a:effectLst/>
                <a:latin typeface="Calibri" panose="020F0502020204030204" pitchFamily="34" charset="0"/>
              </a:rPr>
              <a:t>Permette di effettuare in maniera non invasiva, oggettiva e ripetibile nel tempo, misurazioni di circonferenze e volumi corporei e di stimare vari parametri di composizione corporea quali massa magra e massa magra. </a:t>
            </a:r>
            <a:endParaRPr lang="it-IT" dirty="0">
              <a:effectLst/>
            </a:endParaRPr>
          </a:p>
        </p:txBody>
      </p:sp>
      <p:pic>
        <p:nvPicPr>
          <p:cNvPr id="16" name="Immagine 15" descr="Immagine che contiene schizzo&#10;&#10;Descrizione generata automaticamente">
            <a:extLst>
              <a:ext uri="{FF2B5EF4-FFF2-40B4-BE49-F238E27FC236}">
                <a16:creationId xmlns:a16="http://schemas.microsoft.com/office/drawing/2014/main" id="{363F4C99-A0F7-D868-B05D-362F646D7323}"/>
              </a:ext>
            </a:extLst>
          </p:cNvPr>
          <p:cNvPicPr>
            <a:picLocks noChangeAspect="1"/>
          </p:cNvPicPr>
          <p:nvPr/>
        </p:nvPicPr>
        <p:blipFill>
          <a:blip r:embed="rId2"/>
          <a:stretch>
            <a:fillRect/>
          </a:stretch>
        </p:blipFill>
        <p:spPr>
          <a:xfrm>
            <a:off x="262900" y="2386200"/>
            <a:ext cx="3888864" cy="1304651"/>
          </a:xfrm>
          <a:prstGeom prst="rect">
            <a:avLst/>
          </a:prstGeom>
          <a:ln>
            <a:solidFill>
              <a:schemeClr val="accent1"/>
            </a:solidFill>
          </a:ln>
        </p:spPr>
      </p:pic>
      <p:pic>
        <p:nvPicPr>
          <p:cNvPr id="18" name="Immagine 17" descr="Immagine che contiene testo, schermata, scheletro&#10;&#10;Descrizione generata automaticamente">
            <a:extLst>
              <a:ext uri="{FF2B5EF4-FFF2-40B4-BE49-F238E27FC236}">
                <a16:creationId xmlns:a16="http://schemas.microsoft.com/office/drawing/2014/main" id="{0081AC65-7049-3441-06E4-6C3EB662F7A7}"/>
              </a:ext>
            </a:extLst>
          </p:cNvPr>
          <p:cNvPicPr>
            <a:picLocks noChangeAspect="1"/>
          </p:cNvPicPr>
          <p:nvPr/>
        </p:nvPicPr>
        <p:blipFill>
          <a:blip r:embed="rId3"/>
          <a:stretch>
            <a:fillRect/>
          </a:stretch>
        </p:blipFill>
        <p:spPr>
          <a:xfrm>
            <a:off x="4324179" y="2394513"/>
            <a:ext cx="3913245" cy="3181590"/>
          </a:xfrm>
          <a:prstGeom prst="rect">
            <a:avLst/>
          </a:prstGeom>
          <a:ln>
            <a:solidFill>
              <a:schemeClr val="accent1"/>
            </a:solidFill>
          </a:ln>
        </p:spPr>
      </p:pic>
      <p:pic>
        <p:nvPicPr>
          <p:cNvPr id="4" name="Immagine 3" descr="Immagine che contiene interno, persona, muro, articolazione&#10;&#10;Descrizione generata automaticamente">
            <a:extLst>
              <a:ext uri="{FF2B5EF4-FFF2-40B4-BE49-F238E27FC236}">
                <a16:creationId xmlns:a16="http://schemas.microsoft.com/office/drawing/2014/main" id="{54E290A2-C3F0-B2E2-B8C0-C5C11942D8E9}"/>
              </a:ext>
            </a:extLst>
          </p:cNvPr>
          <p:cNvPicPr>
            <a:picLocks noChangeAspect="1"/>
          </p:cNvPicPr>
          <p:nvPr/>
        </p:nvPicPr>
        <p:blipFill>
          <a:blip r:embed="rId4"/>
          <a:stretch>
            <a:fillRect/>
          </a:stretch>
        </p:blipFill>
        <p:spPr>
          <a:xfrm>
            <a:off x="9659221" y="1056488"/>
            <a:ext cx="1728014" cy="2141909"/>
          </a:xfrm>
          <a:prstGeom prst="rect">
            <a:avLst/>
          </a:prstGeom>
        </p:spPr>
      </p:pic>
      <p:pic>
        <p:nvPicPr>
          <p:cNvPr id="6" name="Immagine 5">
            <a:extLst>
              <a:ext uri="{FF2B5EF4-FFF2-40B4-BE49-F238E27FC236}">
                <a16:creationId xmlns:a16="http://schemas.microsoft.com/office/drawing/2014/main" id="{204811FE-B050-DB9E-5B55-30B48F437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120" y="871014"/>
            <a:ext cx="7772400" cy="949300"/>
          </a:xfrm>
          <a:prstGeom prst="rect">
            <a:avLst/>
          </a:prstGeom>
        </p:spPr>
      </p:pic>
    </p:spTree>
    <p:extLst>
      <p:ext uri="{BB962C8B-B14F-4D97-AF65-F5344CB8AC3E}">
        <p14:creationId xmlns:p14="http://schemas.microsoft.com/office/powerpoint/2010/main" val="389908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B0A5-0756-4E00-9B4C-A03C7788747C}"/>
              </a:ext>
            </a:extLst>
          </p:cNvPr>
          <p:cNvSpPr>
            <a:spLocks noGrp="1"/>
          </p:cNvSpPr>
          <p:nvPr>
            <p:ph type="title"/>
          </p:nvPr>
        </p:nvSpPr>
        <p:spPr>
          <a:xfrm>
            <a:off x="1695982" y="0"/>
            <a:ext cx="8607407" cy="972000"/>
          </a:xfrm>
        </p:spPr>
        <p:txBody>
          <a:bodyPr/>
          <a:lstStyle/>
          <a:p>
            <a:r>
              <a:rPr lang="en-US" sz="2400" dirty="0"/>
              <a:t>Childhood obesity is a disease. An utmost priority</a:t>
            </a:r>
            <a:endParaRPr lang="en-GB" sz="1350" dirty="0">
              <a:solidFill>
                <a:schemeClr val="accent2"/>
              </a:solidFill>
            </a:endParaRPr>
          </a:p>
        </p:txBody>
      </p:sp>
      <p:pic>
        <p:nvPicPr>
          <p:cNvPr id="4" name="Immagine 3">
            <a:extLst>
              <a:ext uri="{FF2B5EF4-FFF2-40B4-BE49-F238E27FC236}">
                <a16:creationId xmlns:a16="http://schemas.microsoft.com/office/drawing/2014/main" id="{6572805F-CBDA-411F-9CA2-0194F3935E30}"/>
              </a:ext>
            </a:extLst>
          </p:cNvPr>
          <p:cNvPicPr>
            <a:picLocks noChangeAspect="1"/>
          </p:cNvPicPr>
          <p:nvPr/>
        </p:nvPicPr>
        <p:blipFill rotWithShape="1">
          <a:blip r:embed="rId3"/>
          <a:srcRect l="1515" t="2656"/>
          <a:stretch/>
        </p:blipFill>
        <p:spPr>
          <a:xfrm>
            <a:off x="1695982" y="1258957"/>
            <a:ext cx="10175161" cy="5158622"/>
          </a:xfrm>
          <a:prstGeom prst="rect">
            <a:avLst/>
          </a:prstGeom>
        </p:spPr>
      </p:pic>
      <p:sp>
        <p:nvSpPr>
          <p:cNvPr id="3" name="Rettangolo 2">
            <a:extLst>
              <a:ext uri="{FF2B5EF4-FFF2-40B4-BE49-F238E27FC236}">
                <a16:creationId xmlns:a16="http://schemas.microsoft.com/office/drawing/2014/main" id="{8821ED7A-4478-3B47-3539-466056A87436}"/>
              </a:ext>
            </a:extLst>
          </p:cNvPr>
          <p:cNvSpPr/>
          <p:nvPr/>
        </p:nvSpPr>
        <p:spPr>
          <a:xfrm>
            <a:off x="7492181" y="1120877"/>
            <a:ext cx="3849330" cy="1740310"/>
          </a:xfrm>
          <a:prstGeom prst="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094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44D8936-42E9-FAB9-88AF-2D236291E93B}"/>
              </a:ext>
            </a:extLst>
          </p:cNvPr>
          <p:cNvSpPr txBox="1">
            <a:spLocks noChangeArrowheads="1"/>
          </p:cNvSpPr>
          <p:nvPr/>
        </p:nvSpPr>
        <p:spPr bwMode="auto">
          <a:xfrm>
            <a:off x="3449782" y="215756"/>
            <a:ext cx="8534399"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indent="0" algn="just"/>
            <a:r>
              <a:rPr lang="it-IT" altLang="it-IT" b="1" dirty="0">
                <a:solidFill>
                  <a:schemeClr val="accent1"/>
                </a:solidFill>
                <a:latin typeface="Lucida Sans Unicode" panose="020B0602030504020204" pitchFamily="34" charset="0"/>
                <a:sym typeface="Wingdings" pitchFamily="2" charset="2"/>
              </a:rPr>
              <a:t>Collaborazione con SC Pediatria Cuneo e PLS TO-CN</a:t>
            </a:r>
            <a:endParaRPr lang="it-IT" altLang="it-IT" b="1" dirty="0">
              <a:solidFill>
                <a:schemeClr val="accent1"/>
              </a:solidFill>
              <a:latin typeface="Lucida Sans Unicode" panose="020B0602030504020204" pitchFamily="34" charset="0"/>
            </a:endParaRPr>
          </a:p>
          <a:p>
            <a:pPr marL="0" indent="0" algn="just" eaLnBrk="1" hangingPunct="1"/>
            <a:r>
              <a:rPr lang="it-IT" altLang="it-IT" b="1" dirty="0">
                <a:latin typeface="Lucida Sans Unicode" panose="020B0602030504020204" pitchFamily="34" charset="0"/>
              </a:rPr>
              <a:t>- Applicazione del PDTA della Società Italiana di Endocrinologia e Diabetologia Pediatrica per la presa in carico dell’obesità infantile: studio pilota nella realtà Piemontese di Torino e Cuneo</a:t>
            </a:r>
            <a:r>
              <a:rPr lang="it-IT" altLang="it-IT" dirty="0"/>
              <a:t> </a:t>
            </a:r>
            <a:r>
              <a:rPr lang="it-IT" altLang="it-IT" b="1" dirty="0">
                <a:solidFill>
                  <a:srgbClr val="F79646"/>
                </a:solidFill>
                <a:latin typeface="Lucida Sans Unicode" panose="020B0602030504020204" pitchFamily="34" charset="0"/>
              </a:rPr>
              <a:t> </a:t>
            </a:r>
          </a:p>
          <a:p>
            <a:pPr algn="just" eaLnBrk="1" hangingPunct="1"/>
            <a:r>
              <a:rPr lang="it-IT" altLang="it-IT" b="1" dirty="0">
                <a:solidFill>
                  <a:schemeClr val="accent1"/>
                </a:solidFill>
                <a:latin typeface="Lucida Sans Unicode" panose="020B0602030504020204" pitchFamily="34" charset="0"/>
              </a:rPr>
              <a:t> </a:t>
            </a:r>
          </a:p>
          <a:p>
            <a:pPr algn="just"/>
            <a:r>
              <a:rPr lang="it-IT" altLang="it-IT" b="1" dirty="0">
                <a:solidFill>
                  <a:schemeClr val="accent1"/>
                </a:solidFill>
                <a:latin typeface="Lucida Sans Unicode" panose="020B0602030504020204" pitchFamily="34" charset="0"/>
                <a:sym typeface="Wingdings" pitchFamily="2" charset="2"/>
              </a:rPr>
              <a:t>Collaborazione con PLS Pinerolo</a:t>
            </a:r>
          </a:p>
          <a:p>
            <a:pPr algn="just"/>
            <a:r>
              <a:rPr lang="it-IT" altLang="it-IT" b="1" dirty="0">
                <a:latin typeface="Lucida Sans Unicode" panose="020B0602030504020204" pitchFamily="34" charset="0"/>
              </a:rPr>
              <a:t>La Cura dell’Obesità e del sovrappeso in età evolutiva secondo i Principi dell’Educazione Terapeutica del Paziente e del Colloquio di Motivazione in Rete</a:t>
            </a:r>
          </a:p>
          <a:p>
            <a:pPr algn="just"/>
            <a:endParaRPr lang="it-IT" altLang="it-IT" b="1" dirty="0">
              <a:latin typeface="Lucida Sans Unicode" panose="020B0602030504020204" pitchFamily="34" charset="0"/>
            </a:endParaRPr>
          </a:p>
          <a:p>
            <a:pPr algn="just"/>
            <a:r>
              <a:rPr lang="it-IT" altLang="it-IT" b="1" dirty="0">
                <a:solidFill>
                  <a:schemeClr val="accent1"/>
                </a:solidFill>
                <a:latin typeface="Lucida Sans Unicode" panose="020B0602030504020204" pitchFamily="34" charset="0"/>
              </a:rPr>
              <a:t>Collaborazione CCM – SIAN</a:t>
            </a:r>
          </a:p>
          <a:p>
            <a:pPr algn="just"/>
            <a:r>
              <a:rPr lang="it-IT" b="1" dirty="0">
                <a:latin typeface="Lucida Sans Unicode" panose="020B0602030504020204" pitchFamily="34" charset="0"/>
              </a:rPr>
              <a:t>Applicazione di percorsi preventivi diagnostico-terapeutico-assistenziali (PPDTA) per la gestione integrata dei soggetti in sovrappeso/obesi attraverso interventi mirati efficaci, appropriati e sostenibili partendo dalla rete sanitaria </a:t>
            </a:r>
            <a:r>
              <a:rPr lang="it-IT" b="1" dirty="0" err="1">
                <a:latin typeface="Lucida Sans Unicode" panose="020B0602030504020204" pitchFamily="34" charset="0"/>
              </a:rPr>
              <a:t>gia</a:t>
            </a:r>
            <a:r>
              <a:rPr lang="it-IT" b="1" dirty="0">
                <a:latin typeface="Lucida Sans Unicode" panose="020B0602030504020204" pitchFamily="34" charset="0"/>
              </a:rPr>
              <a:t>̀ esistente. </a:t>
            </a:r>
          </a:p>
          <a:p>
            <a:pPr algn="just"/>
            <a:endParaRPr lang="it-IT" altLang="it-IT" b="1" dirty="0">
              <a:solidFill>
                <a:schemeClr val="accent1"/>
              </a:solidFill>
              <a:latin typeface="Lucida Sans Unicode" panose="020B0602030504020204" pitchFamily="34" charset="0"/>
            </a:endParaRPr>
          </a:p>
        </p:txBody>
      </p:sp>
      <p:pic>
        <p:nvPicPr>
          <p:cNvPr id="6" name="Picture 7" descr="UFFICIALE_DEF_RIT_RID">
            <a:extLst>
              <a:ext uri="{FF2B5EF4-FFF2-40B4-BE49-F238E27FC236}">
                <a16:creationId xmlns:a16="http://schemas.microsoft.com/office/drawing/2014/main" id="{4476CA00-E6CE-1033-753E-A971318B2907}"/>
              </a:ext>
            </a:extLst>
          </p:cNvPr>
          <p:cNvPicPr>
            <a:picLocks noChangeAspect="1" noChangeArrowheads="1"/>
          </p:cNvPicPr>
          <p:nvPr/>
        </p:nvPicPr>
        <p:blipFill>
          <a:blip r:embed="rId2" cstate="print"/>
          <a:srcRect/>
          <a:stretch>
            <a:fillRect/>
          </a:stretch>
        </p:blipFill>
        <p:spPr bwMode="auto">
          <a:xfrm>
            <a:off x="207819" y="4121727"/>
            <a:ext cx="2822673" cy="1491406"/>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7" name="Picture 6" descr="Universitas sigillum">
            <a:extLst>
              <a:ext uri="{FF2B5EF4-FFF2-40B4-BE49-F238E27FC236}">
                <a16:creationId xmlns:a16="http://schemas.microsoft.com/office/drawing/2014/main" id="{CE7B4B2E-9B7D-FE9B-D2D3-BDF949D0E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10" y="357293"/>
            <a:ext cx="2539610" cy="252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22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dissolv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avolo&#10;&#10;Descrizione generata automaticamente">
            <a:extLst>
              <a:ext uri="{FF2B5EF4-FFF2-40B4-BE49-F238E27FC236}">
                <a16:creationId xmlns:a16="http://schemas.microsoft.com/office/drawing/2014/main" id="{9ABE3E6E-9BDB-243A-919F-90FFC2B89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9446"/>
            <a:ext cx="6191153" cy="3489312"/>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4160ADF5-0CA0-27F1-DD73-ABDD9404B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415" y="973393"/>
            <a:ext cx="5788072" cy="3288677"/>
          </a:xfrm>
          <a:prstGeom prst="rect">
            <a:avLst/>
          </a:prstGeom>
        </p:spPr>
      </p:pic>
      <p:sp>
        <p:nvSpPr>
          <p:cNvPr id="2" name="CasellaDiTesto 1">
            <a:extLst>
              <a:ext uri="{FF2B5EF4-FFF2-40B4-BE49-F238E27FC236}">
                <a16:creationId xmlns:a16="http://schemas.microsoft.com/office/drawing/2014/main" id="{0FC3939A-F7C9-8F18-FEA9-405ECBF369DA}"/>
              </a:ext>
            </a:extLst>
          </p:cNvPr>
          <p:cNvSpPr txBox="1"/>
          <p:nvPr/>
        </p:nvSpPr>
        <p:spPr>
          <a:xfrm>
            <a:off x="588593" y="194755"/>
            <a:ext cx="11205119" cy="646331"/>
          </a:xfrm>
          <a:prstGeom prst="rect">
            <a:avLst/>
          </a:prstGeom>
          <a:noFill/>
        </p:spPr>
        <p:txBody>
          <a:bodyPr wrap="none" rtlCol="0">
            <a:spAutoFit/>
          </a:bodyPr>
          <a:lstStyle/>
          <a:p>
            <a:r>
              <a:rPr lang="it-IT" sz="3600" dirty="0">
                <a:solidFill>
                  <a:srgbClr val="FF0000"/>
                </a:solidFill>
              </a:rPr>
              <a:t>Nuovo approccio e presa in carico del bambino con obesità</a:t>
            </a:r>
          </a:p>
        </p:txBody>
      </p:sp>
      <p:sp>
        <p:nvSpPr>
          <p:cNvPr id="4" name="CasellaDiTesto 3">
            <a:extLst>
              <a:ext uri="{FF2B5EF4-FFF2-40B4-BE49-F238E27FC236}">
                <a16:creationId xmlns:a16="http://schemas.microsoft.com/office/drawing/2014/main" id="{C4785722-3367-526C-68D9-3BBC6A6EF1E6}"/>
              </a:ext>
            </a:extLst>
          </p:cNvPr>
          <p:cNvSpPr txBox="1"/>
          <p:nvPr/>
        </p:nvSpPr>
        <p:spPr>
          <a:xfrm>
            <a:off x="588593" y="5973097"/>
            <a:ext cx="11021159" cy="523220"/>
          </a:xfrm>
          <a:prstGeom prst="rect">
            <a:avLst/>
          </a:prstGeom>
          <a:noFill/>
        </p:spPr>
        <p:txBody>
          <a:bodyPr wrap="none" rtlCol="0">
            <a:spAutoFit/>
          </a:bodyPr>
          <a:lstStyle/>
          <a:p>
            <a:r>
              <a:rPr lang="it-IT" sz="2800" dirty="0"/>
              <a:t>Presa in carico con individualizzazione delle cure sulla base delle necessità </a:t>
            </a:r>
          </a:p>
        </p:txBody>
      </p:sp>
    </p:spTree>
    <p:extLst>
      <p:ext uri="{BB962C8B-B14F-4D97-AF65-F5344CB8AC3E}">
        <p14:creationId xmlns:p14="http://schemas.microsoft.com/office/powerpoint/2010/main" val="537853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numero, Carattere&#10;&#10;Descrizione generata automaticamente">
            <a:extLst>
              <a:ext uri="{FF2B5EF4-FFF2-40B4-BE49-F238E27FC236}">
                <a16:creationId xmlns:a16="http://schemas.microsoft.com/office/drawing/2014/main" id="{02D76541-F11E-5848-CB5A-5F0481629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95" y="116963"/>
            <a:ext cx="6261100" cy="6388100"/>
          </a:xfrm>
          <a:prstGeom prst="rect">
            <a:avLst/>
          </a:prstGeom>
          <a:ln w="50800">
            <a:solidFill>
              <a:schemeClr val="accent1"/>
            </a:solidFill>
          </a:ln>
        </p:spPr>
      </p:pic>
      <p:pic>
        <p:nvPicPr>
          <p:cNvPr id="6" name="Immagine 5" descr="Immagine che contiene diagramma, testo, Piano, linea&#10;&#10;Descrizione generata automaticamente">
            <a:extLst>
              <a:ext uri="{FF2B5EF4-FFF2-40B4-BE49-F238E27FC236}">
                <a16:creationId xmlns:a16="http://schemas.microsoft.com/office/drawing/2014/main" id="{6CD031B6-7FDC-EC22-D34D-1F6E1F1A7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3066" y="2288663"/>
            <a:ext cx="4940300" cy="4216400"/>
          </a:xfrm>
          <a:prstGeom prst="rect">
            <a:avLst/>
          </a:prstGeom>
          <a:ln w="50800">
            <a:solidFill>
              <a:schemeClr val="accent1"/>
            </a:solidFill>
          </a:ln>
        </p:spPr>
      </p:pic>
      <p:sp>
        <p:nvSpPr>
          <p:cNvPr id="8" name="CasellaDiTesto 7">
            <a:extLst>
              <a:ext uri="{FF2B5EF4-FFF2-40B4-BE49-F238E27FC236}">
                <a16:creationId xmlns:a16="http://schemas.microsoft.com/office/drawing/2014/main" id="{58AE8386-9B38-08A7-84BF-97572E85C22E}"/>
              </a:ext>
            </a:extLst>
          </p:cNvPr>
          <p:cNvSpPr txBox="1"/>
          <p:nvPr/>
        </p:nvSpPr>
        <p:spPr>
          <a:xfrm>
            <a:off x="6793066" y="604683"/>
            <a:ext cx="5283819" cy="1077218"/>
          </a:xfrm>
          <a:prstGeom prst="rect">
            <a:avLst/>
          </a:prstGeom>
          <a:noFill/>
        </p:spPr>
        <p:txBody>
          <a:bodyPr wrap="none" rtlCol="0">
            <a:spAutoFit/>
          </a:bodyPr>
          <a:lstStyle/>
          <a:p>
            <a:pPr algn="ctr"/>
            <a:r>
              <a:rPr lang="it-IT" sz="3200" dirty="0">
                <a:solidFill>
                  <a:srgbClr val="FF0000"/>
                </a:solidFill>
              </a:rPr>
              <a:t>PDTA Obesità in età Pediatrica </a:t>
            </a:r>
          </a:p>
          <a:p>
            <a:pPr algn="ctr"/>
            <a:r>
              <a:rPr lang="it-IT" sz="3200" dirty="0">
                <a:solidFill>
                  <a:srgbClr val="FF0000"/>
                </a:solidFill>
              </a:rPr>
              <a:t>OIRM</a:t>
            </a:r>
          </a:p>
        </p:txBody>
      </p:sp>
    </p:spTree>
    <p:extLst>
      <p:ext uri="{BB962C8B-B14F-4D97-AF65-F5344CB8AC3E}">
        <p14:creationId xmlns:p14="http://schemas.microsoft.com/office/powerpoint/2010/main" val="991890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42452" y="5445758"/>
            <a:ext cx="11385754" cy="1200329"/>
          </a:xfrm>
          <a:prstGeom prst="rect">
            <a:avLst/>
          </a:prstGeom>
        </p:spPr>
        <p:txBody>
          <a:bodyPr wrap="square">
            <a:spAutoFit/>
          </a:bodyPr>
          <a:lstStyle/>
          <a:p>
            <a:r>
              <a:rPr lang="it-IT" sz="2400" i="1" dirty="0">
                <a:solidFill>
                  <a:schemeClr val="tx2"/>
                </a:solidFill>
              </a:rPr>
              <a:t>…in popolazioni a maggior rischio, implementare programmi di continuità assistenziale che, dalla nascita, siano in grado di intercettare il momento critico, per avviare interventi rivolti a prevenire l’insorgere l’obesità in età evolutiva e le sue complicanze</a:t>
            </a:r>
          </a:p>
        </p:txBody>
      </p:sp>
      <p:sp>
        <p:nvSpPr>
          <p:cNvPr id="11" name="CasellaDiTesto 10"/>
          <p:cNvSpPr txBox="1"/>
          <p:nvPr/>
        </p:nvSpPr>
        <p:spPr>
          <a:xfrm>
            <a:off x="299885" y="847876"/>
            <a:ext cx="6199711" cy="584775"/>
          </a:xfrm>
          <a:prstGeom prst="rect">
            <a:avLst/>
          </a:prstGeom>
          <a:noFill/>
          <a:ln>
            <a:solidFill>
              <a:schemeClr val="tx2"/>
            </a:solidFill>
          </a:ln>
        </p:spPr>
        <p:txBody>
          <a:bodyPr wrap="none" rtlCol="0">
            <a:spAutoFit/>
          </a:bodyPr>
          <a:lstStyle/>
          <a:p>
            <a:r>
              <a:rPr lang="it-IT" sz="3200" b="1" dirty="0">
                <a:solidFill>
                  <a:schemeClr val="tx2"/>
                </a:solidFill>
                <a:latin typeface="Calibri" pitchFamily="34" charset="0"/>
              </a:rPr>
              <a:t>La prevenzione in età pediatrica….. </a:t>
            </a:r>
            <a:endParaRPr lang="it-IT" sz="3200" b="1" dirty="0">
              <a:solidFill>
                <a:schemeClr val="tx2"/>
              </a:solidFill>
            </a:endParaRPr>
          </a:p>
        </p:txBody>
      </p:sp>
      <p:sp>
        <p:nvSpPr>
          <p:cNvPr id="5" name="Rettangolo 4"/>
          <p:cNvSpPr/>
          <p:nvPr/>
        </p:nvSpPr>
        <p:spPr>
          <a:xfrm>
            <a:off x="299885" y="1653594"/>
            <a:ext cx="11385754" cy="1200329"/>
          </a:xfrm>
          <a:prstGeom prst="rect">
            <a:avLst/>
          </a:prstGeom>
        </p:spPr>
        <p:txBody>
          <a:bodyPr wrap="square">
            <a:spAutoFit/>
          </a:bodyPr>
          <a:lstStyle/>
          <a:p>
            <a:pPr lvl="0"/>
            <a:r>
              <a:rPr lang="it-IT" sz="2400" i="1" dirty="0">
                <a:solidFill>
                  <a:schemeClr val="tx2"/>
                </a:solidFill>
              </a:rPr>
              <a:t>…programmi non ristretti a popolazioni a rischio, ma rivolti a tutta la popolazione in età evolutiva, atti a educare allo stile di vita attivo a partire dalla nascita e intercettare precocemente ciascuna problematica</a:t>
            </a:r>
          </a:p>
        </p:txBody>
      </p:sp>
      <p:pic>
        <p:nvPicPr>
          <p:cNvPr id="31" name="Immagine 30" descr="images.jpeg"/>
          <p:cNvPicPr>
            <a:picLocks noChangeAspect="1"/>
          </p:cNvPicPr>
          <p:nvPr/>
        </p:nvPicPr>
        <p:blipFill>
          <a:blip r:embed="rId3"/>
          <a:stretch>
            <a:fillRect/>
          </a:stretch>
        </p:blipFill>
        <p:spPr>
          <a:xfrm>
            <a:off x="2698750" y="3236167"/>
            <a:ext cx="2025650" cy="1525103"/>
          </a:xfrm>
          <a:prstGeom prst="rect">
            <a:avLst/>
          </a:prstGeom>
          <a:ln>
            <a:solidFill>
              <a:schemeClr val="accent1"/>
            </a:solidFill>
          </a:ln>
        </p:spPr>
      </p:pic>
      <p:pic>
        <p:nvPicPr>
          <p:cNvPr id="33" name="Immagine 32" descr="images-2.jpeg"/>
          <p:cNvPicPr>
            <a:picLocks noChangeAspect="1"/>
          </p:cNvPicPr>
          <p:nvPr/>
        </p:nvPicPr>
        <p:blipFill>
          <a:blip r:embed="rId4"/>
          <a:stretch>
            <a:fillRect/>
          </a:stretch>
        </p:blipFill>
        <p:spPr>
          <a:xfrm>
            <a:off x="5334001" y="2932469"/>
            <a:ext cx="1544633" cy="1037272"/>
          </a:xfrm>
          <a:prstGeom prst="rect">
            <a:avLst/>
          </a:prstGeom>
          <a:ln>
            <a:solidFill>
              <a:schemeClr val="accent1"/>
            </a:solidFill>
          </a:ln>
        </p:spPr>
      </p:pic>
      <p:pic>
        <p:nvPicPr>
          <p:cNvPr id="34" name="Immagine 33" descr="Unknown-1.jpeg"/>
          <p:cNvPicPr>
            <a:picLocks noChangeAspect="1"/>
          </p:cNvPicPr>
          <p:nvPr/>
        </p:nvPicPr>
        <p:blipFill>
          <a:blip r:embed="rId5"/>
          <a:stretch>
            <a:fillRect/>
          </a:stretch>
        </p:blipFill>
        <p:spPr>
          <a:xfrm>
            <a:off x="7048500" y="3859569"/>
            <a:ext cx="1181100" cy="1206500"/>
          </a:xfrm>
          <a:prstGeom prst="rect">
            <a:avLst/>
          </a:prstGeom>
          <a:ln>
            <a:solidFill>
              <a:schemeClr val="accent1"/>
            </a:solidFill>
          </a:ln>
        </p:spPr>
      </p:pic>
      <p:cxnSp>
        <p:nvCxnSpPr>
          <p:cNvPr id="36" name="Connettore 2 35"/>
          <p:cNvCxnSpPr>
            <a:stCxn id="31" idx="3"/>
          </p:cNvCxnSpPr>
          <p:nvPr/>
        </p:nvCxnSpPr>
        <p:spPr>
          <a:xfrm flipV="1">
            <a:off x="4724400" y="3556834"/>
            <a:ext cx="609600" cy="4418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Connettore 2 36"/>
          <p:cNvCxnSpPr>
            <a:stCxn id="31" idx="3"/>
            <a:endCxn id="34" idx="1"/>
          </p:cNvCxnSpPr>
          <p:nvPr/>
        </p:nvCxnSpPr>
        <p:spPr>
          <a:xfrm>
            <a:off x="4724400" y="3998719"/>
            <a:ext cx="2324100" cy="4641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CasellaDiTesto 1">
            <a:extLst>
              <a:ext uri="{FF2B5EF4-FFF2-40B4-BE49-F238E27FC236}">
                <a16:creationId xmlns:a16="http://schemas.microsoft.com/office/drawing/2014/main" id="{F92B2816-E22C-C862-7AC7-8E64312EEF32}"/>
              </a:ext>
            </a:extLst>
          </p:cNvPr>
          <p:cNvSpPr txBox="1">
            <a:spLocks noChangeArrowheads="1"/>
          </p:cNvSpPr>
          <p:nvPr/>
        </p:nvSpPr>
        <p:spPr bwMode="auto">
          <a:xfrm>
            <a:off x="5697589" y="211913"/>
            <a:ext cx="5988050" cy="461665"/>
          </a:xfrm>
          <a:prstGeom prst="rect">
            <a:avLst/>
          </a:prstGeom>
          <a:solidFill>
            <a:schemeClr val="accent1"/>
          </a:solidFill>
          <a:ln>
            <a:noFill/>
          </a:ln>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r>
              <a:rPr lang="it-IT" altLang="it-IT" dirty="0">
                <a:solidFill>
                  <a:schemeClr val="bg1"/>
                </a:solidFill>
                <a:latin typeface="Lucida Sans Unicode" panose="020B0602030504020204" pitchFamily="34" charset="0"/>
              </a:rPr>
              <a:t> Conclusioni</a:t>
            </a:r>
          </a:p>
        </p:txBody>
      </p:sp>
    </p:spTree>
    <p:extLst>
      <p:ext uri="{BB962C8B-B14F-4D97-AF65-F5344CB8AC3E}">
        <p14:creationId xmlns:p14="http://schemas.microsoft.com/office/powerpoint/2010/main" val="21134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E53BB0A-98CC-F040-4671-96A9B5AAC65A}"/>
              </a:ext>
            </a:extLst>
          </p:cNvPr>
          <p:cNvSpPr/>
          <p:nvPr/>
        </p:nvSpPr>
        <p:spPr>
          <a:xfrm>
            <a:off x="2004060" y="4057650"/>
            <a:ext cx="285750" cy="1485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5F96878A-7F69-52ED-90CF-3F9D83248F9D}"/>
              </a:ext>
            </a:extLst>
          </p:cNvPr>
          <p:cNvSpPr txBox="1"/>
          <p:nvPr/>
        </p:nvSpPr>
        <p:spPr>
          <a:xfrm>
            <a:off x="1094508" y="363230"/>
            <a:ext cx="4421389" cy="6186309"/>
          </a:xfrm>
          <a:prstGeom prst="rect">
            <a:avLst/>
          </a:prstGeom>
          <a:noFill/>
        </p:spPr>
        <p:txBody>
          <a:bodyPr wrap="square">
            <a:spAutoFit/>
          </a:bodyPr>
          <a:lstStyle/>
          <a:p>
            <a:pPr algn="ctr"/>
            <a:r>
              <a:rPr lang="it-IT" b="1" i="1" dirty="0">
                <a:latin typeface="Century Gothic" panose="020B0502020202020204" pitchFamily="34" charset="0"/>
              </a:rPr>
              <a:t>L’obesità in età evolutiva rappresenta un’allarmante patologia cronica</a:t>
            </a:r>
            <a:r>
              <a:rPr lang="it-IT" i="1" dirty="0">
                <a:latin typeface="Century Gothic" panose="020B0502020202020204" pitchFamily="34" charset="0"/>
              </a:rPr>
              <a:t> derivante da dinamiche complesse tra fattori individuali, familiari, sociali e ambientali che necessita di una presa in carico globale, con </a:t>
            </a:r>
            <a:r>
              <a:rPr lang="it-IT" b="1" i="1" dirty="0">
                <a:latin typeface="Century Gothic" panose="020B0502020202020204" pitchFamily="34" charset="0"/>
              </a:rPr>
              <a:t>interventi da parte non solo dall’intera comunità di operatori sanitari ma anche dell’intera Società e di tutte le Istituzioni Pubbliche </a:t>
            </a:r>
            <a:r>
              <a:rPr lang="it-IT" i="1" dirty="0">
                <a:latin typeface="Century Gothic" panose="020B0502020202020204" pitchFamily="34" charset="0"/>
              </a:rPr>
              <a:t>rivolti a costruire e mantenere ambienti adatti ad uno stile di vita attivo e contrastare abitudini scorrette nel bambino e nelle famiglie</a:t>
            </a:r>
          </a:p>
          <a:p>
            <a:pPr algn="ctr"/>
            <a:endParaRPr lang="it-IT" i="1" dirty="0">
              <a:latin typeface="Century Gothic" panose="020B0502020202020204" pitchFamily="34" charset="0"/>
            </a:endParaRPr>
          </a:p>
          <a:p>
            <a:pPr algn="ctr"/>
            <a:r>
              <a:rPr lang="it-IT" i="1" dirty="0">
                <a:latin typeface="Century Gothic" panose="020B0502020202020204" pitchFamily="34" charset="0"/>
              </a:rPr>
              <a:t>E’ comunque certamente cruciale creare </a:t>
            </a:r>
            <a:r>
              <a:rPr lang="it-IT" b="1" i="1" dirty="0">
                <a:latin typeface="Century Gothic" panose="020B0502020202020204" pitchFamily="34" charset="0"/>
              </a:rPr>
              <a:t>alleanze strette tra tutti gli operatori sanitari </a:t>
            </a:r>
            <a:r>
              <a:rPr lang="it-IT" i="1" dirty="0">
                <a:latin typeface="Century Gothic" panose="020B0502020202020204" pitchFamily="34" charset="0"/>
              </a:rPr>
              <a:t>per </a:t>
            </a:r>
            <a:r>
              <a:rPr lang="it-IT" b="1" i="1" dirty="0">
                <a:latin typeface="Century Gothic" panose="020B0502020202020204" pitchFamily="34" charset="0"/>
              </a:rPr>
              <a:t>ottimizzare tutte le risorse </a:t>
            </a:r>
            <a:r>
              <a:rPr lang="it-IT" i="1" dirty="0">
                <a:latin typeface="Century Gothic" panose="020B0502020202020204" pitchFamily="34" charset="0"/>
              </a:rPr>
              <a:t>sia nella </a:t>
            </a:r>
            <a:r>
              <a:rPr lang="it-IT" b="1" i="1" dirty="0">
                <a:latin typeface="Century Gothic" panose="020B0502020202020204" pitchFamily="34" charset="0"/>
              </a:rPr>
              <a:t>prevenzione che nella cura </a:t>
            </a:r>
            <a:r>
              <a:rPr lang="it-IT" i="1" dirty="0">
                <a:latin typeface="Century Gothic" panose="020B0502020202020204" pitchFamily="34" charset="0"/>
              </a:rPr>
              <a:t>operando in </a:t>
            </a:r>
            <a:r>
              <a:rPr lang="it-IT" b="1" i="1" dirty="0">
                <a:latin typeface="Century Gothic" panose="020B0502020202020204" pitchFamily="34" charset="0"/>
              </a:rPr>
              <a:t>equipe multidisciplinari </a:t>
            </a:r>
            <a:r>
              <a:rPr lang="it-IT" i="1" dirty="0">
                <a:latin typeface="Century Gothic" panose="020B0502020202020204" pitchFamily="34" charset="0"/>
              </a:rPr>
              <a:t>formate alle esigenze del bambino e dell’adolescente</a:t>
            </a:r>
          </a:p>
        </p:txBody>
      </p:sp>
      <p:pic>
        <p:nvPicPr>
          <p:cNvPr id="8" name="Immagine 7" descr="Immagine che contiene testo, schermata, cerchio, diagramma&#10;&#10;Descrizione generata automaticamente">
            <a:extLst>
              <a:ext uri="{FF2B5EF4-FFF2-40B4-BE49-F238E27FC236}">
                <a16:creationId xmlns:a16="http://schemas.microsoft.com/office/drawing/2014/main" id="{B2427A79-69B7-1BC4-6E02-3D76D34A5C5B}"/>
              </a:ext>
            </a:extLst>
          </p:cNvPr>
          <p:cNvPicPr>
            <a:picLocks noChangeAspect="1"/>
          </p:cNvPicPr>
          <p:nvPr/>
        </p:nvPicPr>
        <p:blipFill>
          <a:blip r:embed="rId2"/>
          <a:stretch>
            <a:fillRect/>
          </a:stretch>
        </p:blipFill>
        <p:spPr>
          <a:xfrm>
            <a:off x="6221416" y="1988840"/>
            <a:ext cx="5507845" cy="4473881"/>
          </a:xfrm>
          <a:prstGeom prst="rect">
            <a:avLst/>
          </a:prstGeom>
        </p:spPr>
      </p:pic>
      <p:sp>
        <p:nvSpPr>
          <p:cNvPr id="3" name="CasellaDiTesto 2">
            <a:extLst>
              <a:ext uri="{FF2B5EF4-FFF2-40B4-BE49-F238E27FC236}">
                <a16:creationId xmlns:a16="http://schemas.microsoft.com/office/drawing/2014/main" id="{596698AA-B78E-6FB3-FC7E-B22ACE388F4C}"/>
              </a:ext>
            </a:extLst>
          </p:cNvPr>
          <p:cNvSpPr txBox="1"/>
          <p:nvPr/>
        </p:nvSpPr>
        <p:spPr>
          <a:xfrm>
            <a:off x="7245927" y="6540964"/>
            <a:ext cx="4946073" cy="307777"/>
          </a:xfrm>
          <a:prstGeom prst="rect">
            <a:avLst/>
          </a:prstGeom>
          <a:noFill/>
        </p:spPr>
        <p:txBody>
          <a:bodyPr wrap="square">
            <a:spAutoFit/>
          </a:bodyPr>
          <a:lstStyle/>
          <a:p>
            <a:r>
              <a:rPr lang="it-IT" sz="1400" dirty="0" err="1">
                <a:latin typeface="Shaker2Lancet"/>
              </a:rPr>
              <a:t>www.thelancet.com</a:t>
            </a:r>
            <a:r>
              <a:rPr lang="it-IT" sz="1400" dirty="0">
                <a:latin typeface="Shaker2Lancet"/>
              </a:rPr>
              <a:t>/</a:t>
            </a:r>
            <a:r>
              <a:rPr lang="it-IT" sz="1400" dirty="0" err="1">
                <a:latin typeface="Shaker2Lancet"/>
              </a:rPr>
              <a:t>diabetes-endocrinology</a:t>
            </a:r>
            <a:r>
              <a:rPr lang="it-IT" sz="1400" dirty="0">
                <a:latin typeface="Shaker2Lancet"/>
              </a:rPr>
              <a:t> </a:t>
            </a:r>
            <a:r>
              <a:rPr lang="it-IT" sz="1400" b="1" dirty="0" err="1">
                <a:latin typeface="Shaker2Lancet"/>
              </a:rPr>
              <a:t>Vol</a:t>
            </a:r>
            <a:r>
              <a:rPr lang="it-IT" sz="1400" b="1" dirty="0">
                <a:latin typeface="Shaker2Lancet"/>
              </a:rPr>
              <a:t> 10 </a:t>
            </a:r>
            <a:r>
              <a:rPr lang="it-IT" sz="1400" b="1" dirty="0" err="1">
                <a:latin typeface="Shaker2Lancet"/>
              </a:rPr>
              <a:t>May</a:t>
            </a:r>
            <a:r>
              <a:rPr lang="it-IT" sz="1400" b="1" dirty="0">
                <a:latin typeface="Shaker2Lancet"/>
              </a:rPr>
              <a:t> 2022 </a:t>
            </a:r>
            <a:endParaRPr lang="it-IT" sz="1400" dirty="0"/>
          </a:p>
        </p:txBody>
      </p:sp>
      <p:pic>
        <p:nvPicPr>
          <p:cNvPr id="7" name="Immagine 6" descr="Immagine che contiene testo, Carattere, schermata&#10;&#10;Descrizione generata automaticamente">
            <a:extLst>
              <a:ext uri="{FF2B5EF4-FFF2-40B4-BE49-F238E27FC236}">
                <a16:creationId xmlns:a16="http://schemas.microsoft.com/office/drawing/2014/main" id="{CA23117F-B03D-2E5C-A793-4FFBB6BF6E52}"/>
              </a:ext>
            </a:extLst>
          </p:cNvPr>
          <p:cNvPicPr>
            <a:picLocks noChangeAspect="1"/>
          </p:cNvPicPr>
          <p:nvPr/>
        </p:nvPicPr>
        <p:blipFill>
          <a:blip r:embed="rId3"/>
          <a:stretch>
            <a:fillRect/>
          </a:stretch>
        </p:blipFill>
        <p:spPr>
          <a:xfrm>
            <a:off x="5741211" y="851008"/>
            <a:ext cx="5988050" cy="931356"/>
          </a:xfrm>
          <a:prstGeom prst="rect">
            <a:avLst/>
          </a:prstGeom>
        </p:spPr>
      </p:pic>
      <p:sp>
        <p:nvSpPr>
          <p:cNvPr id="2" name="CasellaDiTesto 2">
            <a:extLst>
              <a:ext uri="{FF2B5EF4-FFF2-40B4-BE49-F238E27FC236}">
                <a16:creationId xmlns:a16="http://schemas.microsoft.com/office/drawing/2014/main" id="{57F945E9-D302-6610-66F2-1F52B783FA9F}"/>
              </a:ext>
            </a:extLst>
          </p:cNvPr>
          <p:cNvSpPr txBox="1">
            <a:spLocks noChangeArrowheads="1"/>
          </p:cNvSpPr>
          <p:nvPr/>
        </p:nvSpPr>
        <p:spPr bwMode="auto">
          <a:xfrm>
            <a:off x="5741211" y="260351"/>
            <a:ext cx="5988050" cy="461963"/>
          </a:xfrm>
          <a:prstGeom prst="rect">
            <a:avLst/>
          </a:prstGeom>
          <a:solidFill>
            <a:schemeClr val="accent1"/>
          </a:solidFill>
          <a:ln>
            <a:noFill/>
          </a:ln>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r>
              <a:rPr lang="it-IT" altLang="it-IT" dirty="0">
                <a:solidFill>
                  <a:schemeClr val="bg1"/>
                </a:solidFill>
                <a:latin typeface="Lucida Sans Unicode" panose="020B0602030504020204" pitchFamily="34" charset="0"/>
              </a:rPr>
              <a:t> Conclusioni</a:t>
            </a:r>
          </a:p>
        </p:txBody>
      </p:sp>
    </p:spTree>
    <p:extLst>
      <p:ext uri="{BB962C8B-B14F-4D97-AF65-F5344CB8AC3E}">
        <p14:creationId xmlns:p14="http://schemas.microsoft.com/office/powerpoint/2010/main" val="2568697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200510" y="2232991"/>
            <a:ext cx="2300288" cy="1043241"/>
          </a:xfrm>
        </p:spPr>
        <p:txBody>
          <a:bodyPr/>
          <a:lstStyle/>
          <a:p>
            <a:r>
              <a:rPr lang="it-IT" dirty="0"/>
              <a:t>Grazie</a:t>
            </a:r>
          </a:p>
        </p:txBody>
      </p:sp>
      <p:pic>
        <p:nvPicPr>
          <p:cNvPr id="2" name="Immagine 1">
            <a:extLst>
              <a:ext uri="{FF2B5EF4-FFF2-40B4-BE49-F238E27FC236}">
                <a16:creationId xmlns:a16="http://schemas.microsoft.com/office/drawing/2014/main" id="{243EB038-D6E1-242F-0677-3B40FAEBFB67}"/>
              </a:ext>
            </a:extLst>
          </p:cNvPr>
          <p:cNvPicPr>
            <a:picLocks noChangeAspect="1"/>
          </p:cNvPicPr>
          <p:nvPr/>
        </p:nvPicPr>
        <p:blipFill rotWithShape="1">
          <a:blip r:embed="rId2"/>
          <a:srcRect l="5107" r="17416" b="1"/>
          <a:stretch/>
        </p:blipFill>
        <p:spPr>
          <a:xfrm>
            <a:off x="5200510" y="0"/>
            <a:ext cx="3797717" cy="2168990"/>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4" name="Immagine 3">
            <a:extLst>
              <a:ext uri="{FF2B5EF4-FFF2-40B4-BE49-F238E27FC236}">
                <a16:creationId xmlns:a16="http://schemas.microsoft.com/office/drawing/2014/main" id="{E52F25CD-CF65-832F-A36A-FC8216ED8DBA}"/>
              </a:ext>
            </a:extLst>
          </p:cNvPr>
          <p:cNvPicPr>
            <a:picLocks noChangeAspect="1"/>
          </p:cNvPicPr>
          <p:nvPr/>
        </p:nvPicPr>
        <p:blipFill rotWithShape="1">
          <a:blip r:embed="rId3"/>
          <a:srcRect t="16671" r="-2" b="38627"/>
          <a:stretch/>
        </p:blipFill>
        <p:spPr>
          <a:xfrm>
            <a:off x="7454374" y="0"/>
            <a:ext cx="4989417" cy="2168990"/>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Immagine 4">
            <a:extLst>
              <a:ext uri="{FF2B5EF4-FFF2-40B4-BE49-F238E27FC236}">
                <a16:creationId xmlns:a16="http://schemas.microsoft.com/office/drawing/2014/main" id="{E9F4E798-CE7E-F3AD-44CC-674C26D9BE2C}"/>
              </a:ext>
            </a:extLst>
          </p:cNvPr>
          <p:cNvPicPr>
            <a:picLocks noChangeAspect="1"/>
          </p:cNvPicPr>
          <p:nvPr/>
        </p:nvPicPr>
        <p:blipFill rotWithShape="1">
          <a:blip r:embed="rId4"/>
          <a:srcRect t="4765" r="2" b="18852"/>
          <a:stretch/>
        </p:blipFill>
        <p:spPr>
          <a:xfrm>
            <a:off x="6471957" y="2168990"/>
            <a:ext cx="5600870" cy="3208618"/>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6" name="Immagine 5" descr="Immagine che contiene aria aperta, cielo, edificio, albero&#10;&#10;Descrizione generata automaticamente">
            <a:extLst>
              <a:ext uri="{FF2B5EF4-FFF2-40B4-BE49-F238E27FC236}">
                <a16:creationId xmlns:a16="http://schemas.microsoft.com/office/drawing/2014/main" id="{1396E0C5-5981-E360-A04C-7392F5A7C1C9}"/>
              </a:ext>
            </a:extLst>
          </p:cNvPr>
          <p:cNvPicPr>
            <a:picLocks noChangeAspect="1"/>
          </p:cNvPicPr>
          <p:nvPr/>
        </p:nvPicPr>
        <p:blipFill rotWithShape="1">
          <a:blip r:embed="rId5"/>
          <a:srcRect t="27796" r="2" b="2"/>
          <a:stretch/>
        </p:blipFill>
        <p:spPr>
          <a:xfrm>
            <a:off x="5200510" y="4625009"/>
            <a:ext cx="5136628" cy="2232991"/>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174554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3" descr="6.png">
            <a:extLst>
              <a:ext uri="{FF2B5EF4-FFF2-40B4-BE49-F238E27FC236}">
                <a16:creationId xmlns:a16="http://schemas.microsoft.com/office/drawing/2014/main" id="{BFF1AEB1-6D19-3C91-6EE3-626A5D7D06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287356"/>
            <a:ext cx="10319578" cy="357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Immagine 4" descr="1.png">
            <a:extLst>
              <a:ext uri="{FF2B5EF4-FFF2-40B4-BE49-F238E27FC236}">
                <a16:creationId xmlns:a16="http://schemas.microsoft.com/office/drawing/2014/main" id="{8C2AA3AB-D731-1468-E561-CE29575B7B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556101"/>
            <a:ext cx="5159789" cy="286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Immagine 5" descr="2.png">
            <a:extLst>
              <a:ext uri="{FF2B5EF4-FFF2-40B4-BE49-F238E27FC236}">
                <a16:creationId xmlns:a16="http://schemas.microsoft.com/office/drawing/2014/main" id="{0F007A99-B071-BD8F-03B5-4FAD57DFEB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3788" y="556101"/>
            <a:ext cx="5118582" cy="295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E535A226-36FD-229D-215D-599FB36C52A1}"/>
              </a:ext>
            </a:extLst>
          </p:cNvPr>
          <p:cNvSpPr>
            <a:spLocks noChangeArrowheads="1"/>
          </p:cNvSpPr>
          <p:nvPr/>
        </p:nvSpPr>
        <p:spPr bwMode="auto">
          <a:xfrm>
            <a:off x="5181600" y="3735068"/>
            <a:ext cx="343986" cy="2741932"/>
          </a:xfrm>
          <a:prstGeom prst="rect">
            <a:avLst/>
          </a:prstGeom>
          <a:noFill/>
          <a:ln w="9525">
            <a:solidFill>
              <a:srgbClr val="8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endParaRPr lang="it-IT" altLang="it-IT" sz="1800">
              <a:solidFill>
                <a:srgbClr val="FFFFFF"/>
              </a:solidFill>
              <a:latin typeface="Calibri" panose="020F0502020204030204" pitchFamily="34" charset="0"/>
            </a:endParaRPr>
          </a:p>
        </p:txBody>
      </p:sp>
    </p:spTree>
    <p:extLst>
      <p:ext uri="{BB962C8B-B14F-4D97-AF65-F5344CB8AC3E}">
        <p14:creationId xmlns:p14="http://schemas.microsoft.com/office/powerpoint/2010/main" val="1204325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magine 4" descr="3.png">
            <a:extLst>
              <a:ext uri="{FF2B5EF4-FFF2-40B4-BE49-F238E27FC236}">
                <a16:creationId xmlns:a16="http://schemas.microsoft.com/office/drawing/2014/main" id="{29CAB0BB-FEB1-A480-7617-4AA41211E9C0}"/>
              </a:ext>
            </a:extLst>
          </p:cNvPr>
          <p:cNvPicPr>
            <a:picLocks noChangeAspect="1"/>
          </p:cNvPicPr>
          <p:nvPr/>
        </p:nvPicPr>
        <p:blipFill>
          <a:blip r:embed="rId2">
            <a:extLst>
              <a:ext uri="{28A0092B-C50C-407E-A947-70E740481C1C}">
                <a14:useLocalDpi xmlns:a14="http://schemas.microsoft.com/office/drawing/2010/main" val="0"/>
              </a:ext>
            </a:extLst>
          </a:blip>
          <a:srcRect b="1382"/>
          <a:stretch>
            <a:fillRect/>
          </a:stretch>
        </p:blipFill>
        <p:spPr bwMode="auto">
          <a:xfrm>
            <a:off x="1524000" y="172279"/>
            <a:ext cx="10308432" cy="656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2" descr="2.png">
            <a:extLst>
              <a:ext uri="{FF2B5EF4-FFF2-40B4-BE49-F238E27FC236}">
                <a16:creationId xmlns:a16="http://schemas.microsoft.com/office/drawing/2014/main" id="{FFB5008B-39F7-13BC-678A-1303209EEC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281850"/>
            <a:ext cx="10137913" cy="638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3CDA7BC6-82C3-3B43-82C8-DB2107775B63}"/>
              </a:ext>
            </a:extLst>
          </p:cNvPr>
          <p:cNvPicPr>
            <a:picLocks noChangeAspect="1"/>
          </p:cNvPicPr>
          <p:nvPr/>
        </p:nvPicPr>
        <p:blipFill>
          <a:blip r:embed="rId2"/>
          <a:stretch>
            <a:fillRect/>
          </a:stretch>
        </p:blipFill>
        <p:spPr>
          <a:xfrm>
            <a:off x="445001" y="280219"/>
            <a:ext cx="10926030" cy="4616246"/>
          </a:xfrm>
          <a:prstGeom prst="rect">
            <a:avLst/>
          </a:prstGeom>
        </p:spPr>
      </p:pic>
      <p:sp>
        <p:nvSpPr>
          <p:cNvPr id="4" name="CasellaDiTesto 3">
            <a:extLst>
              <a:ext uri="{FF2B5EF4-FFF2-40B4-BE49-F238E27FC236}">
                <a16:creationId xmlns:a16="http://schemas.microsoft.com/office/drawing/2014/main" id="{EEE781ED-BDA3-F3C5-F27A-EE141A479F60}"/>
              </a:ext>
            </a:extLst>
          </p:cNvPr>
          <p:cNvSpPr txBox="1"/>
          <p:nvPr/>
        </p:nvSpPr>
        <p:spPr>
          <a:xfrm>
            <a:off x="1742789" y="5338916"/>
            <a:ext cx="8706422" cy="954107"/>
          </a:xfrm>
          <a:prstGeom prst="rect">
            <a:avLst/>
          </a:prstGeom>
          <a:noFill/>
        </p:spPr>
        <p:txBody>
          <a:bodyPr wrap="none" rtlCol="0">
            <a:spAutoFit/>
          </a:bodyPr>
          <a:lstStyle/>
          <a:p>
            <a:r>
              <a:rPr lang="it-IT" sz="2800" dirty="0">
                <a:solidFill>
                  <a:srgbClr val="FF0000"/>
                </a:solidFill>
              </a:rPr>
              <a:t>Patologia cronica, multifattoriale, progressiva, recidivante, </a:t>
            </a:r>
          </a:p>
          <a:p>
            <a:pPr algn="ctr"/>
            <a:r>
              <a:rPr lang="it-IT" sz="2800" dirty="0">
                <a:solidFill>
                  <a:srgbClr val="FF0000"/>
                </a:solidFill>
              </a:rPr>
              <a:t>con complessità diagnostica e assistenziale </a:t>
            </a:r>
          </a:p>
        </p:txBody>
      </p:sp>
    </p:spTree>
    <p:extLst>
      <p:ext uri="{BB962C8B-B14F-4D97-AF65-F5344CB8AC3E}">
        <p14:creationId xmlns:p14="http://schemas.microsoft.com/office/powerpoint/2010/main" val="625886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7ABB4A0C-1435-55E8-7296-94CC8AE5A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441" y="1274782"/>
            <a:ext cx="10511775" cy="5127172"/>
          </a:xfrm>
          <a:prstGeom prst="rect">
            <a:avLst/>
          </a:prstGeom>
          <a:solidFill>
            <a:srgbClr val="CAFFF5"/>
          </a:solidFill>
          <a:ln>
            <a:noFill/>
          </a:ln>
        </p:spPr>
      </p:pic>
      <p:sp>
        <p:nvSpPr>
          <p:cNvPr id="2" name="Title 1">
            <a:extLst>
              <a:ext uri="{FF2B5EF4-FFF2-40B4-BE49-F238E27FC236}">
                <a16:creationId xmlns:a16="http://schemas.microsoft.com/office/drawing/2014/main" id="{8878DC40-BF3A-BB69-45F7-EFBF3849516C}"/>
              </a:ext>
            </a:extLst>
          </p:cNvPr>
          <p:cNvSpPr>
            <a:spLocks noGrp="1"/>
          </p:cNvSpPr>
          <p:nvPr>
            <p:ph type="title"/>
          </p:nvPr>
        </p:nvSpPr>
        <p:spPr>
          <a:xfrm>
            <a:off x="1294975" y="97385"/>
            <a:ext cx="8462954" cy="972000"/>
          </a:xfrm>
        </p:spPr>
        <p:txBody>
          <a:bodyPr/>
          <a:lstStyle/>
          <a:p>
            <a:r>
              <a:rPr lang="en-US" sz="2700" dirty="0">
                <a:solidFill>
                  <a:schemeClr val="tx2"/>
                </a:solidFill>
              </a:rPr>
              <a:t>Causes for childhood obesity are complex and multifactorial</a:t>
            </a:r>
            <a:endParaRPr lang="en-GB" sz="2700" dirty="0">
              <a:solidFill>
                <a:schemeClr val="tx2"/>
              </a:solidFill>
            </a:endParaRPr>
          </a:p>
        </p:txBody>
      </p:sp>
      <p:sp>
        <p:nvSpPr>
          <p:cNvPr id="7" name="Rettangolo 6">
            <a:extLst>
              <a:ext uri="{FF2B5EF4-FFF2-40B4-BE49-F238E27FC236}">
                <a16:creationId xmlns:a16="http://schemas.microsoft.com/office/drawing/2014/main" id="{770A0111-EC90-EBF9-A638-E2F76AA25D20}"/>
              </a:ext>
            </a:extLst>
          </p:cNvPr>
          <p:cNvSpPr/>
          <p:nvPr/>
        </p:nvSpPr>
        <p:spPr>
          <a:xfrm>
            <a:off x="2392390" y="2994940"/>
            <a:ext cx="5491522" cy="326451"/>
          </a:xfrm>
          <a:prstGeom prst="rect">
            <a:avLst/>
          </a:prstGeom>
          <a:solidFill>
            <a:srgbClr val="C1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b="1" dirty="0">
                <a:solidFill>
                  <a:schemeClr val="tx1"/>
                </a:solidFill>
                <a:latin typeface="Arial" panose="020B0604020202020204" pitchFamily="34" charset="0"/>
                <a:cs typeface="Arial" panose="020B0604020202020204" pitchFamily="34" charset="0"/>
              </a:rPr>
              <a:t>e </a:t>
            </a:r>
            <a:r>
              <a:rPr lang="it-IT" sz="1600" b="1" dirty="0" err="1">
                <a:solidFill>
                  <a:schemeClr val="tx1"/>
                </a:solidFill>
                <a:latin typeface="Arial" panose="020B0604020202020204" pitchFamily="34" charset="0"/>
                <a:cs typeface="Arial" panose="020B0604020202020204" pitchFamily="34" charset="0"/>
              </a:rPr>
              <a:t>mental</a:t>
            </a:r>
            <a:r>
              <a:rPr lang="it-IT" sz="1600" b="1" dirty="0">
                <a:solidFill>
                  <a:schemeClr val="tx1"/>
                </a:solidFill>
                <a:latin typeface="Arial" panose="020B0604020202020204" pitchFamily="34" charset="0"/>
                <a:cs typeface="Arial" panose="020B0604020202020204" pitchFamily="34" charset="0"/>
              </a:rPr>
              <a:t> health (DCA)</a:t>
            </a:r>
          </a:p>
        </p:txBody>
      </p:sp>
      <p:sp>
        <p:nvSpPr>
          <p:cNvPr id="8" name="Rettangolo 7">
            <a:extLst>
              <a:ext uri="{FF2B5EF4-FFF2-40B4-BE49-F238E27FC236}">
                <a16:creationId xmlns:a16="http://schemas.microsoft.com/office/drawing/2014/main" id="{FCA5C771-563A-5BAC-EF9D-F7829F778690}"/>
              </a:ext>
            </a:extLst>
          </p:cNvPr>
          <p:cNvSpPr/>
          <p:nvPr/>
        </p:nvSpPr>
        <p:spPr>
          <a:xfrm>
            <a:off x="2569517" y="4448764"/>
            <a:ext cx="1670855" cy="326451"/>
          </a:xfrm>
          <a:prstGeom prst="rect">
            <a:avLst/>
          </a:prstGeom>
          <a:solidFill>
            <a:srgbClr val="CAF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b="1" dirty="0">
                <a:solidFill>
                  <a:schemeClr val="tx1"/>
                </a:solidFill>
                <a:latin typeface="Arial" panose="020B0604020202020204" pitchFamily="34" charset="0"/>
                <a:cs typeface="Arial" panose="020B0604020202020204" pitchFamily="34" charset="0"/>
              </a:rPr>
              <a:t>(azione SNC </a:t>
            </a:r>
          </a:p>
        </p:txBody>
      </p:sp>
      <p:sp>
        <p:nvSpPr>
          <p:cNvPr id="5" name="Rettangolo 4">
            <a:extLst>
              <a:ext uri="{FF2B5EF4-FFF2-40B4-BE49-F238E27FC236}">
                <a16:creationId xmlns:a16="http://schemas.microsoft.com/office/drawing/2014/main" id="{7CF6DA74-04DC-F8F9-630A-FA0EDACEFD6B}"/>
              </a:ext>
            </a:extLst>
          </p:cNvPr>
          <p:cNvSpPr/>
          <p:nvPr/>
        </p:nvSpPr>
        <p:spPr>
          <a:xfrm>
            <a:off x="1431236" y="1246991"/>
            <a:ext cx="984636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32967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Diagramma 4">
            <a:extLst>
              <a:ext uri="{FF2B5EF4-FFF2-40B4-BE49-F238E27FC236}">
                <a16:creationId xmlns:a16="http://schemas.microsoft.com/office/drawing/2014/main" id="{CCE43ECD-64B1-70A4-8561-754731F2A33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187" y="278780"/>
            <a:ext cx="8129238" cy="604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ttangolo 10">
            <a:extLst>
              <a:ext uri="{FF2B5EF4-FFF2-40B4-BE49-F238E27FC236}">
                <a16:creationId xmlns:a16="http://schemas.microsoft.com/office/drawing/2014/main" id="{9300F45D-9BEC-BFA1-7AA6-696E4C935048}"/>
              </a:ext>
            </a:extLst>
          </p:cNvPr>
          <p:cNvSpPr>
            <a:spLocks noChangeArrowheads="1"/>
          </p:cNvSpPr>
          <p:nvPr/>
        </p:nvSpPr>
        <p:spPr bwMode="auto">
          <a:xfrm>
            <a:off x="5919580" y="6319044"/>
            <a:ext cx="62674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it-IT" altLang="it-IT" sz="1600" i="1" dirty="0">
                <a:latin typeface="Helvetica" pitchFamily="2" charset="0"/>
              </a:rPr>
              <a:t>Riadattato da: Expert Panel </a:t>
            </a:r>
            <a:r>
              <a:rPr lang="it-IT" altLang="it-IT" sz="1600" i="1" dirty="0" err="1">
                <a:latin typeface="Helvetica" pitchFamily="2" charset="0"/>
              </a:rPr>
              <a:t>Pediatrics</a:t>
            </a:r>
            <a:r>
              <a:rPr lang="it-IT" altLang="it-IT" sz="1600" i="1" dirty="0">
                <a:latin typeface="Helvetica" pitchFamily="2" charset="0"/>
              </a:rPr>
              <a:t>; 2011; 128(suppl5):S213-56</a:t>
            </a:r>
          </a:p>
          <a:p>
            <a:pPr eaLnBrk="1" hangingPunct="1"/>
            <a:r>
              <a:rPr lang="it-IT" altLang="it-IT" sz="1600" i="1" dirty="0">
                <a:latin typeface="Helvetica" pitchFamily="2" charset="0"/>
              </a:rPr>
              <a:t>                                  </a:t>
            </a:r>
            <a:r>
              <a:rPr lang="it-IT" altLang="it-IT" sz="1600" i="1" dirty="0" err="1">
                <a:latin typeface="Helvetica" pitchFamily="2" charset="0"/>
              </a:rPr>
              <a:t>Geserick</a:t>
            </a:r>
            <a:r>
              <a:rPr lang="it-IT" altLang="it-IT" sz="1600" i="1" dirty="0">
                <a:latin typeface="Helvetica" pitchFamily="2" charset="0"/>
              </a:rPr>
              <a:t> M, </a:t>
            </a:r>
            <a:r>
              <a:rPr lang="it-IT" altLang="it-IT" sz="1600" i="1" dirty="0" err="1">
                <a:latin typeface="Helvetica" pitchFamily="2" charset="0"/>
              </a:rPr>
              <a:t>N</a:t>
            </a:r>
            <a:r>
              <a:rPr lang="it-IT" altLang="it-IT" sz="1600" i="1" dirty="0">
                <a:latin typeface="Helvetica" pitchFamily="2" charset="0"/>
              </a:rPr>
              <a:t> </a:t>
            </a:r>
            <a:r>
              <a:rPr lang="it-IT" altLang="it-IT" sz="1600" i="1" dirty="0" err="1">
                <a:latin typeface="Helvetica" pitchFamily="2" charset="0"/>
              </a:rPr>
              <a:t>Engl</a:t>
            </a:r>
            <a:r>
              <a:rPr lang="it-IT" altLang="it-IT" sz="1600" i="1" dirty="0">
                <a:latin typeface="Helvetica" pitchFamily="2" charset="0"/>
              </a:rPr>
              <a:t> </a:t>
            </a:r>
            <a:r>
              <a:rPr lang="it-IT" altLang="it-IT" sz="1600" i="1" dirty="0" err="1">
                <a:latin typeface="Helvetica" pitchFamily="2" charset="0"/>
              </a:rPr>
              <a:t>J</a:t>
            </a:r>
            <a:r>
              <a:rPr lang="it-IT" altLang="it-IT" sz="1600" i="1" dirty="0">
                <a:latin typeface="Helvetica" pitchFamily="2" charset="0"/>
              </a:rPr>
              <a:t> </a:t>
            </a:r>
            <a:r>
              <a:rPr lang="it-IT" altLang="it-IT" sz="1600" i="1" dirty="0" err="1">
                <a:latin typeface="Helvetica" pitchFamily="2" charset="0"/>
              </a:rPr>
              <a:t>Med</a:t>
            </a:r>
            <a:r>
              <a:rPr lang="it-IT" altLang="it-IT" sz="1600" i="1" dirty="0">
                <a:latin typeface="Helvetica" pitchFamily="2" charset="0"/>
              </a:rPr>
              <a:t> 2018;379:1303-12</a:t>
            </a:r>
          </a:p>
          <a:p>
            <a:pPr eaLnBrk="1" hangingPunct="1"/>
            <a:endParaRPr lang="it-IT" altLang="it-IT" sz="1600" i="1" dirty="0">
              <a:latin typeface="Helvetica" pitchFamily="2" charset="0"/>
            </a:endParaRPr>
          </a:p>
          <a:p>
            <a:pPr eaLnBrk="1" hangingPunct="1"/>
            <a:r>
              <a:rPr lang="it-IT" altLang="it-IT" sz="1600" i="1" dirty="0">
                <a:latin typeface="Helvetica" pitchFamily="2" charset="0"/>
              </a:rPr>
              <a:t>	       </a:t>
            </a:r>
          </a:p>
        </p:txBody>
      </p:sp>
      <p:sp>
        <p:nvSpPr>
          <p:cNvPr id="21509" name="CasellaDiTesto 1">
            <a:extLst>
              <a:ext uri="{FF2B5EF4-FFF2-40B4-BE49-F238E27FC236}">
                <a16:creationId xmlns:a16="http://schemas.microsoft.com/office/drawing/2014/main" id="{B64F26F3-EE03-67D1-21E7-0AA150E4CFE4}"/>
              </a:ext>
            </a:extLst>
          </p:cNvPr>
          <p:cNvSpPr txBox="1">
            <a:spLocks noChangeArrowheads="1"/>
          </p:cNvSpPr>
          <p:nvPr/>
        </p:nvSpPr>
        <p:spPr bwMode="auto">
          <a:xfrm>
            <a:off x="4643230" y="1215887"/>
            <a:ext cx="719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it-IT" altLang="it-IT" sz="1600">
                <a:solidFill>
                  <a:srgbClr val="FFFFFF"/>
                </a:solidFill>
                <a:latin typeface="Calibri" panose="020F0502020204030204" pitchFamily="34" charset="0"/>
              </a:rPr>
              <a:t>SGA</a:t>
            </a:r>
          </a:p>
          <a:p>
            <a:pPr eaLnBrk="1" hangingPunct="1"/>
            <a:r>
              <a:rPr lang="it-IT" altLang="it-IT" sz="1600">
                <a:solidFill>
                  <a:srgbClr val="FFFFFF"/>
                </a:solidFill>
                <a:latin typeface="Calibri" panose="020F0502020204030204" pitchFamily="34" charset="0"/>
              </a:rPr>
              <a:t>LGA</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CAB640B4-1083-4AE3-B23E-B510C8502A5C}"/>
              </a:ext>
            </a:extLst>
          </p:cNvPr>
          <p:cNvSpPr>
            <a:spLocks noGrp="1"/>
          </p:cNvSpPr>
          <p:nvPr>
            <p:ph type="body" sz="quarter" idx="13"/>
          </p:nvPr>
        </p:nvSpPr>
        <p:spPr>
          <a:xfrm>
            <a:off x="7986063" y="6399312"/>
            <a:ext cx="3922914" cy="324000"/>
          </a:xfrm>
        </p:spPr>
        <p:txBody>
          <a:bodyPr/>
          <a:lstStyle/>
          <a:p>
            <a:r>
              <a:rPr lang="it-IT" sz="1200" dirty="0" err="1"/>
              <a:t>Reinehr</a:t>
            </a:r>
            <a:r>
              <a:rPr lang="it-IT" sz="1200" dirty="0"/>
              <a:t> Nature Reviews </a:t>
            </a:r>
            <a:r>
              <a:rPr lang="it-IT" sz="1200" dirty="0" err="1"/>
              <a:t>Endocrinology</a:t>
            </a:r>
            <a:r>
              <a:rPr lang="it-IT" sz="1200" dirty="0"/>
              <a:t> 2018; 14(3): 183-188 </a:t>
            </a:r>
            <a:endParaRPr lang="en-GB" sz="1200" dirty="0"/>
          </a:p>
        </p:txBody>
      </p:sp>
      <p:pic>
        <p:nvPicPr>
          <p:cNvPr id="6" name="Immagine 5">
            <a:extLst>
              <a:ext uri="{FF2B5EF4-FFF2-40B4-BE49-F238E27FC236}">
                <a16:creationId xmlns:a16="http://schemas.microsoft.com/office/drawing/2014/main" id="{1FE478B3-5545-4B9C-BC8E-2657180F3748}"/>
              </a:ext>
            </a:extLst>
          </p:cNvPr>
          <p:cNvPicPr>
            <a:picLocks noChangeAspect="1"/>
          </p:cNvPicPr>
          <p:nvPr/>
        </p:nvPicPr>
        <p:blipFill rotWithShape="1">
          <a:blip r:embed="rId2"/>
          <a:srcRect l="6543" b="20317"/>
          <a:stretch/>
        </p:blipFill>
        <p:spPr>
          <a:xfrm>
            <a:off x="1524001" y="1015541"/>
            <a:ext cx="10550916" cy="4316802"/>
          </a:xfrm>
          <a:prstGeom prst="rect">
            <a:avLst/>
          </a:prstGeom>
        </p:spPr>
      </p:pic>
      <p:sp>
        <p:nvSpPr>
          <p:cNvPr id="7" name="Title 1">
            <a:extLst>
              <a:ext uri="{FF2B5EF4-FFF2-40B4-BE49-F238E27FC236}">
                <a16:creationId xmlns:a16="http://schemas.microsoft.com/office/drawing/2014/main" id="{BB0497AF-8DB5-4D6D-AF90-0CDE4A663432}"/>
              </a:ext>
            </a:extLst>
          </p:cNvPr>
          <p:cNvSpPr>
            <a:spLocks noGrp="1"/>
          </p:cNvSpPr>
          <p:nvPr>
            <p:ph type="title"/>
          </p:nvPr>
        </p:nvSpPr>
        <p:spPr>
          <a:xfrm>
            <a:off x="1775520" y="296688"/>
            <a:ext cx="8172000" cy="972000"/>
          </a:xfrm>
        </p:spPr>
        <p:txBody>
          <a:bodyPr/>
          <a:lstStyle/>
          <a:p>
            <a:r>
              <a:rPr lang="en-US" sz="2700" dirty="0">
                <a:solidFill>
                  <a:schemeClr val="tx2"/>
                </a:solidFill>
              </a:rPr>
              <a:t>Consequences of Obesity in Adolescents</a:t>
            </a:r>
            <a:endParaRPr lang="en-GB" sz="2700" dirty="0">
              <a:solidFill>
                <a:schemeClr val="tx2"/>
              </a:solidFill>
            </a:endParaRPr>
          </a:p>
        </p:txBody>
      </p:sp>
    </p:spTree>
    <p:extLst>
      <p:ext uri="{BB962C8B-B14F-4D97-AF65-F5344CB8AC3E}">
        <p14:creationId xmlns:p14="http://schemas.microsoft.com/office/powerpoint/2010/main" val="2675754766"/>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N Microsoft Office Color Scheme">
    <a:dk1>
      <a:srgbClr val="001965"/>
    </a:dk1>
    <a:lt1>
      <a:srgbClr val="FFFFFF"/>
    </a:lt1>
    <a:dk2>
      <a:srgbClr val="001965"/>
    </a:dk2>
    <a:lt2>
      <a:srgbClr val="E0DED8"/>
    </a:lt2>
    <a:accent1>
      <a:srgbClr val="009FDA"/>
    </a:accent1>
    <a:accent2>
      <a:srgbClr val="001965"/>
    </a:accent2>
    <a:accent3>
      <a:srgbClr val="82786F"/>
    </a:accent3>
    <a:accent4>
      <a:srgbClr val="E0DED8"/>
    </a:accent4>
    <a:accent5>
      <a:srgbClr val="E64A0E"/>
    </a:accent5>
    <a:accent6>
      <a:srgbClr val="AEA79F"/>
    </a:accent6>
    <a:hlink>
      <a:srgbClr val="009FDA"/>
    </a:hlink>
    <a:folHlink>
      <a:srgbClr val="82786F"/>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N Microsoft Office Color Scheme">
    <a:dk1>
      <a:srgbClr val="001965"/>
    </a:dk1>
    <a:lt1>
      <a:srgbClr val="FFFFFF"/>
    </a:lt1>
    <a:dk2>
      <a:srgbClr val="001965"/>
    </a:dk2>
    <a:lt2>
      <a:srgbClr val="E0DED8"/>
    </a:lt2>
    <a:accent1>
      <a:srgbClr val="009FDA"/>
    </a:accent1>
    <a:accent2>
      <a:srgbClr val="001965"/>
    </a:accent2>
    <a:accent3>
      <a:srgbClr val="82786F"/>
    </a:accent3>
    <a:accent4>
      <a:srgbClr val="E0DED8"/>
    </a:accent4>
    <a:accent5>
      <a:srgbClr val="E64A0E"/>
    </a:accent5>
    <a:accent6>
      <a:srgbClr val="AEA79F"/>
    </a:accent6>
    <a:hlink>
      <a:srgbClr val="009FDA"/>
    </a:hlink>
    <a:folHlink>
      <a:srgbClr val="82786F"/>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N Microsoft Office Color Scheme">
    <a:dk1>
      <a:srgbClr val="001965"/>
    </a:dk1>
    <a:lt1>
      <a:srgbClr val="FFFFFF"/>
    </a:lt1>
    <a:dk2>
      <a:srgbClr val="001965"/>
    </a:dk2>
    <a:lt2>
      <a:srgbClr val="E0DED8"/>
    </a:lt2>
    <a:accent1>
      <a:srgbClr val="009FDA"/>
    </a:accent1>
    <a:accent2>
      <a:srgbClr val="001965"/>
    </a:accent2>
    <a:accent3>
      <a:srgbClr val="82786F"/>
    </a:accent3>
    <a:accent4>
      <a:srgbClr val="E0DED8"/>
    </a:accent4>
    <a:accent5>
      <a:srgbClr val="E64A0E"/>
    </a:accent5>
    <a:accent6>
      <a:srgbClr val="AEA79F"/>
    </a:accent6>
    <a:hlink>
      <a:srgbClr val="009FDA"/>
    </a:hlink>
    <a:folHlink>
      <a:srgbClr val="82786F"/>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231</TotalTime>
  <Words>1171</Words>
  <Application>Microsoft Macintosh PowerPoint</Application>
  <PresentationFormat>Widescreen</PresentationFormat>
  <Paragraphs>98</Paragraphs>
  <Slides>25</Slides>
  <Notes>7</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25</vt:i4>
      </vt:variant>
    </vt:vector>
  </HeadingPairs>
  <TitlesOfParts>
    <vt:vector size="37" baseType="lpstr">
      <vt:lpstr>ＭＳ Ｐゴシック</vt:lpstr>
      <vt:lpstr>Apis For Office</vt:lpstr>
      <vt:lpstr>Arial</vt:lpstr>
      <vt:lpstr>AvenirLTStd</vt:lpstr>
      <vt:lpstr>Calibri</vt:lpstr>
      <vt:lpstr>Century Gothic</vt:lpstr>
      <vt:lpstr>Helvetica</vt:lpstr>
      <vt:lpstr>Lucida Sans Unicode</vt:lpstr>
      <vt:lpstr>OTNEJMQuadraat</vt:lpstr>
      <vt:lpstr>Shaker2Lancet</vt:lpstr>
      <vt:lpstr>Wingdings</vt:lpstr>
      <vt:lpstr>RetrospectVTI</vt:lpstr>
      <vt:lpstr>C’è spazio per la prevenzione? </vt:lpstr>
      <vt:lpstr>Childhood obesity is a disease. An utmost priority</vt:lpstr>
      <vt:lpstr>Presentazione standard di PowerPoint</vt:lpstr>
      <vt:lpstr>Presentazione standard di PowerPoint</vt:lpstr>
      <vt:lpstr>Presentazione standard di PowerPoint</vt:lpstr>
      <vt:lpstr>Presentazione standard di PowerPoint</vt:lpstr>
      <vt:lpstr>Causes for childhood obesity are complex and multifactorial</vt:lpstr>
      <vt:lpstr>Presentazione standard di PowerPoint</vt:lpstr>
      <vt:lpstr>Consequences of Obesity in Adolescents</vt:lpstr>
      <vt:lpstr>Presentazione standard di PowerPoint</vt:lpstr>
      <vt:lpstr>BMI tracks into adulthood Bogalusa heart study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Luisa De Sanctis</cp:lastModifiedBy>
  <cp:revision>15</cp:revision>
  <dcterms:created xsi:type="dcterms:W3CDTF">2022-02-27T17:36:31Z</dcterms:created>
  <dcterms:modified xsi:type="dcterms:W3CDTF">2024-03-22T12:12:30Z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